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93" r:id="rId7"/>
    <p:sldId id="294" r:id="rId8"/>
    <p:sldId id="295" r:id="rId9"/>
    <p:sldId id="296" r:id="rId10"/>
    <p:sldId id="261" r:id="rId11"/>
    <p:sldId id="297" r:id="rId12"/>
    <p:sldId id="308" r:id="rId13"/>
    <p:sldId id="298" r:id="rId14"/>
    <p:sldId id="309" r:id="rId15"/>
    <p:sldId id="299" r:id="rId16"/>
    <p:sldId id="305" r:id="rId17"/>
    <p:sldId id="306" r:id="rId18"/>
    <p:sldId id="307" r:id="rId19"/>
    <p:sldId id="301" r:id="rId20"/>
    <p:sldId id="302" r:id="rId21"/>
    <p:sldId id="304" r:id="rId22"/>
    <p:sldId id="262" r:id="rId23"/>
    <p:sldId id="275" r:id="rId24"/>
    <p:sldId id="281" r:id="rId25"/>
    <p:sldId id="276" r:id="rId26"/>
    <p:sldId id="282" r:id="rId27"/>
    <p:sldId id="277" r:id="rId28"/>
    <p:sldId id="278" r:id="rId29"/>
    <p:sldId id="283" r:id="rId30"/>
    <p:sldId id="279" r:id="rId31"/>
    <p:sldId id="263" r:id="rId32"/>
    <p:sldId id="260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80" r:id="rId43"/>
    <p:sldId id="289" r:id="rId44"/>
    <p:sldId id="310" r:id="rId45"/>
    <p:sldId id="313" r:id="rId46"/>
    <p:sldId id="286" r:id="rId47"/>
    <p:sldId id="287" r:id="rId48"/>
    <p:sldId id="288" r:id="rId49"/>
    <p:sldId id="292" r:id="rId50"/>
    <p:sldId id="284" r:id="rId51"/>
    <p:sldId id="285" r:id="rId52"/>
    <p:sldId id="290" r:id="rId53"/>
    <p:sldId id="291" r:id="rId54"/>
    <p:sldId id="312" r:id="rId5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36E05-0681-420F-B3E8-E806E18EFD0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3168617-0D0D-43A2-9D21-C8E2BCC18112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 smtClean="0"/>
            <a:t>Historia rodziny Kantorowicz</a:t>
          </a:r>
          <a:endParaRPr lang="pl-PL" dirty="0"/>
        </a:p>
      </dgm:t>
    </dgm:pt>
    <dgm:pt modelId="{4462A131-6492-4CC3-874D-AB86081AE070}" type="parTrans" cxnId="{72B619AB-18DF-4830-87BB-6F994D5ECAC5}">
      <dgm:prSet/>
      <dgm:spPr/>
      <dgm:t>
        <a:bodyPr/>
        <a:lstStyle/>
        <a:p>
          <a:endParaRPr lang="pl-PL"/>
        </a:p>
      </dgm:t>
    </dgm:pt>
    <dgm:pt modelId="{FF9D2AD7-5B64-4351-868B-C3D2E5390B9B}" type="sibTrans" cxnId="{72B619AB-18DF-4830-87BB-6F994D5ECAC5}">
      <dgm:prSet/>
      <dgm:spPr/>
      <dgm:t>
        <a:bodyPr/>
        <a:lstStyle/>
        <a:p>
          <a:endParaRPr lang="pl-PL"/>
        </a:p>
      </dgm:t>
    </dgm:pt>
    <dgm:pt modelId="{21EC4FDA-7C86-4577-813F-AB6E7DAD8203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dirty="0" smtClean="0"/>
            <a:t>Upadek firmy Kantorowiczów oraz logo firmy.</a:t>
          </a:r>
          <a:endParaRPr lang="pl-PL" dirty="0"/>
        </a:p>
      </dgm:t>
    </dgm:pt>
    <dgm:pt modelId="{62C7F470-BA56-4F69-9B93-83CC44C8C751}" type="parTrans" cxnId="{04D42A76-068A-4161-A724-3A7D36D373A0}">
      <dgm:prSet/>
      <dgm:spPr/>
      <dgm:t>
        <a:bodyPr/>
        <a:lstStyle/>
        <a:p>
          <a:endParaRPr lang="pl-PL"/>
        </a:p>
      </dgm:t>
    </dgm:pt>
    <dgm:pt modelId="{A9DE5BEA-43FB-4D16-AF66-1721E1510EBD}" type="sibTrans" cxnId="{04D42A76-068A-4161-A724-3A7D36D373A0}">
      <dgm:prSet/>
      <dgm:spPr/>
      <dgm:t>
        <a:bodyPr/>
        <a:lstStyle/>
        <a:p>
          <a:endParaRPr lang="pl-PL"/>
        </a:p>
      </dgm:t>
    </dgm:pt>
    <dgm:pt modelId="{35070D4A-B915-481A-AF5B-7ABC3DCC709D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dirty="0" smtClean="0"/>
            <a:t>Prezentacja oraz również historia firmy.  </a:t>
          </a:r>
          <a:endParaRPr lang="pl-PL" dirty="0"/>
        </a:p>
      </dgm:t>
    </dgm:pt>
    <dgm:pt modelId="{2939104C-1608-4EC6-95F7-75A5664F0ACD}" type="parTrans" cxnId="{B3CBB01F-E47F-490F-A89D-27E9F77BC43C}">
      <dgm:prSet/>
      <dgm:spPr/>
      <dgm:t>
        <a:bodyPr/>
        <a:lstStyle/>
        <a:p>
          <a:endParaRPr lang="pl-PL"/>
        </a:p>
      </dgm:t>
    </dgm:pt>
    <dgm:pt modelId="{3F4DE5C3-DC3A-4CEE-980B-B6A80B2CF6DB}" type="sibTrans" cxnId="{B3CBB01F-E47F-490F-A89D-27E9F77BC43C}">
      <dgm:prSet/>
      <dgm:spPr/>
      <dgm:t>
        <a:bodyPr/>
        <a:lstStyle/>
        <a:p>
          <a:endParaRPr lang="pl-PL"/>
        </a:p>
      </dgm:t>
    </dgm:pt>
    <dgm:pt modelId="{3713849F-72BF-4014-91AA-0B9EFC1704FF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l-PL" dirty="0" smtClean="0"/>
            <a:t>Działalność firmy Kantorowiczów.</a:t>
          </a:r>
          <a:endParaRPr lang="pl-PL" dirty="0"/>
        </a:p>
      </dgm:t>
    </dgm:pt>
    <dgm:pt modelId="{71E06519-52DA-448D-B56C-F71891170555}" type="parTrans" cxnId="{39A9B462-1322-4374-976F-5BF8C620B653}">
      <dgm:prSet/>
      <dgm:spPr/>
      <dgm:t>
        <a:bodyPr/>
        <a:lstStyle/>
        <a:p>
          <a:endParaRPr lang="pl-PL"/>
        </a:p>
      </dgm:t>
    </dgm:pt>
    <dgm:pt modelId="{94699BF5-175C-48F5-BC41-40A350C2CA7D}" type="sibTrans" cxnId="{39A9B462-1322-4374-976F-5BF8C620B653}">
      <dgm:prSet/>
      <dgm:spPr/>
      <dgm:t>
        <a:bodyPr/>
        <a:lstStyle/>
        <a:p>
          <a:endParaRPr lang="pl-PL"/>
        </a:p>
      </dgm:t>
    </dgm:pt>
    <dgm:pt modelId="{4D85AD87-AFFC-4B3E-AE79-07716C7F901F}">
      <dgm:prSet phldrT="[Teks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l-PL" dirty="0" smtClean="0"/>
            <a:t>Historia firmy.</a:t>
          </a:r>
          <a:endParaRPr lang="pl-PL" dirty="0"/>
        </a:p>
      </dgm:t>
    </dgm:pt>
    <dgm:pt modelId="{C774D613-D0E3-4FB4-A251-95DD9C7345B9}" type="parTrans" cxnId="{A8DF8EDC-6AB9-4568-A3BD-01E4643ABD51}">
      <dgm:prSet/>
      <dgm:spPr/>
      <dgm:t>
        <a:bodyPr/>
        <a:lstStyle/>
        <a:p>
          <a:endParaRPr lang="pl-PL"/>
        </a:p>
      </dgm:t>
    </dgm:pt>
    <dgm:pt modelId="{C956F96A-B71D-4F5F-A6CA-73AB1BB7ED9D}" type="sibTrans" cxnId="{A8DF8EDC-6AB9-4568-A3BD-01E4643ABD51}">
      <dgm:prSet/>
      <dgm:spPr/>
      <dgm:t>
        <a:bodyPr/>
        <a:lstStyle/>
        <a:p>
          <a:endParaRPr lang="pl-PL"/>
        </a:p>
      </dgm:t>
    </dgm:pt>
    <dgm:pt modelId="{5578D5D0-7B44-42D0-A06D-D3A453D68AE2}" type="pres">
      <dgm:prSet presAssocID="{F0236E05-0681-420F-B3E8-E806E18EFD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3692DE8-0D54-4047-8FC2-F06AA80D3A55}" type="pres">
      <dgm:prSet presAssocID="{03168617-0D0D-43A2-9D21-C8E2BCC18112}" presName="comp" presStyleCnt="0"/>
      <dgm:spPr/>
    </dgm:pt>
    <dgm:pt modelId="{11E57A56-A93D-4394-BA34-B2084FC413D3}" type="pres">
      <dgm:prSet presAssocID="{03168617-0D0D-43A2-9D21-C8E2BCC18112}" presName="box" presStyleLbl="node1" presStyleIdx="0" presStyleCnt="5" custLinFactNeighborX="-1031"/>
      <dgm:spPr/>
      <dgm:t>
        <a:bodyPr/>
        <a:lstStyle/>
        <a:p>
          <a:endParaRPr lang="pl-PL"/>
        </a:p>
      </dgm:t>
    </dgm:pt>
    <dgm:pt modelId="{8179B2E1-751B-423A-8F7A-29CB105E43F6}" type="pres">
      <dgm:prSet presAssocID="{03168617-0D0D-43A2-9D21-C8E2BCC18112}" presName="img" presStyleLbl="fgImgPlace1" presStyleIdx="0" presStyleCnt="5" custFlipHor="1" custScaleX="22741" custScaleY="40567"/>
      <dgm:spPr/>
    </dgm:pt>
    <dgm:pt modelId="{BA35DC89-4ECD-4DBB-ACB5-3708467817BD}" type="pres">
      <dgm:prSet presAssocID="{03168617-0D0D-43A2-9D21-C8E2BCC1811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604A98-0203-4CC1-8C78-37122A183F7A}" type="pres">
      <dgm:prSet presAssocID="{FF9D2AD7-5B64-4351-868B-C3D2E5390B9B}" presName="spacer" presStyleCnt="0"/>
      <dgm:spPr/>
    </dgm:pt>
    <dgm:pt modelId="{F1D3076F-3BC9-43E4-A9C5-5A0671E63F4A}" type="pres">
      <dgm:prSet presAssocID="{4D85AD87-AFFC-4B3E-AE79-07716C7F901F}" presName="comp" presStyleCnt="0"/>
      <dgm:spPr/>
    </dgm:pt>
    <dgm:pt modelId="{979D473C-8E9B-451D-AF59-867951D20A63}" type="pres">
      <dgm:prSet presAssocID="{4D85AD87-AFFC-4B3E-AE79-07716C7F901F}" presName="box" presStyleLbl="node1" presStyleIdx="1" presStyleCnt="5" custLinFactNeighborY="2741"/>
      <dgm:spPr/>
      <dgm:t>
        <a:bodyPr/>
        <a:lstStyle/>
        <a:p>
          <a:endParaRPr lang="pl-PL"/>
        </a:p>
      </dgm:t>
    </dgm:pt>
    <dgm:pt modelId="{EB6F5361-6FC9-4D05-8619-0C06039697B9}" type="pres">
      <dgm:prSet presAssocID="{4D85AD87-AFFC-4B3E-AE79-07716C7F901F}" presName="img" presStyleLbl="fgImgPlace1" presStyleIdx="1" presStyleCnt="5" custScaleX="20762" custScaleY="19459" custLinFactNeighborX="-5155" custLinFactNeighborY="0"/>
      <dgm:spPr/>
    </dgm:pt>
    <dgm:pt modelId="{44ED20D9-39FD-49AB-8ED6-0DCEAD6039F3}" type="pres">
      <dgm:prSet presAssocID="{4D85AD87-AFFC-4B3E-AE79-07716C7F901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1FF8A6-931E-40F7-8B5D-225848C0F30C}" type="pres">
      <dgm:prSet presAssocID="{C956F96A-B71D-4F5F-A6CA-73AB1BB7ED9D}" presName="spacer" presStyleCnt="0"/>
      <dgm:spPr/>
    </dgm:pt>
    <dgm:pt modelId="{386C076B-75B6-45A0-8C81-AA1B1AE62BDB}" type="pres">
      <dgm:prSet presAssocID="{3713849F-72BF-4014-91AA-0B9EFC1704FF}" presName="comp" presStyleCnt="0"/>
      <dgm:spPr/>
    </dgm:pt>
    <dgm:pt modelId="{20FCD772-D8FD-493F-BA10-C7389A12E849}" type="pres">
      <dgm:prSet presAssocID="{3713849F-72BF-4014-91AA-0B9EFC1704FF}" presName="box" presStyleLbl="node1" presStyleIdx="2" presStyleCnt="5" custLinFactNeighborY="2741"/>
      <dgm:spPr/>
      <dgm:t>
        <a:bodyPr/>
        <a:lstStyle/>
        <a:p>
          <a:endParaRPr lang="pl-PL"/>
        </a:p>
      </dgm:t>
    </dgm:pt>
    <dgm:pt modelId="{8D6EAF3A-D900-4D67-8025-2F2D1A6D6481}" type="pres">
      <dgm:prSet presAssocID="{3713849F-72BF-4014-91AA-0B9EFC1704FF}" presName="img" presStyleLbl="fgImgPlace1" presStyleIdx="2" presStyleCnt="5" custFlipVert="1" custFlipHor="1" custScaleX="10453" custScaleY="9052"/>
      <dgm:spPr/>
    </dgm:pt>
    <dgm:pt modelId="{07A20472-6A8B-4F88-9C1D-A61FA7E2E43D}" type="pres">
      <dgm:prSet presAssocID="{3713849F-72BF-4014-91AA-0B9EFC1704F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269A7C-9D2F-41A6-AC29-4BFA230DF3E4}" type="pres">
      <dgm:prSet presAssocID="{94699BF5-175C-48F5-BC41-40A350C2CA7D}" presName="spacer" presStyleCnt="0"/>
      <dgm:spPr/>
    </dgm:pt>
    <dgm:pt modelId="{4D0DA57D-D87F-440E-8DD0-128A40D5DF6E}" type="pres">
      <dgm:prSet presAssocID="{21EC4FDA-7C86-4577-813F-AB6E7DAD8203}" presName="comp" presStyleCnt="0"/>
      <dgm:spPr/>
    </dgm:pt>
    <dgm:pt modelId="{2B34AC8D-2F80-4E52-B84E-8FA74E353785}" type="pres">
      <dgm:prSet presAssocID="{21EC4FDA-7C86-4577-813F-AB6E7DAD8203}" presName="box" presStyleLbl="node1" presStyleIdx="3" presStyleCnt="5" custLinFactNeighborY="2741"/>
      <dgm:spPr/>
      <dgm:t>
        <a:bodyPr/>
        <a:lstStyle/>
        <a:p>
          <a:endParaRPr lang="pl-PL"/>
        </a:p>
      </dgm:t>
    </dgm:pt>
    <dgm:pt modelId="{297625AA-AAF9-4BDB-B5A4-1BE27FE463EF}" type="pres">
      <dgm:prSet presAssocID="{21EC4FDA-7C86-4577-813F-AB6E7DAD8203}" presName="img" presStyleLbl="fgImgPlace1" presStyleIdx="3" presStyleCnt="5" custFlipVert="1" custScaleX="41094" custScaleY="58436"/>
      <dgm:spPr/>
    </dgm:pt>
    <dgm:pt modelId="{4599436C-D656-4E26-ABB4-24942FA98867}" type="pres">
      <dgm:prSet presAssocID="{21EC4FDA-7C86-4577-813F-AB6E7DAD820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3B85B5-F07D-499D-94BC-DB8422A4D2B3}" type="pres">
      <dgm:prSet presAssocID="{A9DE5BEA-43FB-4D16-AF66-1721E1510EBD}" presName="spacer" presStyleCnt="0"/>
      <dgm:spPr/>
    </dgm:pt>
    <dgm:pt modelId="{36F9199C-6D38-40BF-96F2-175126085519}" type="pres">
      <dgm:prSet presAssocID="{35070D4A-B915-481A-AF5B-7ABC3DCC709D}" presName="comp" presStyleCnt="0"/>
      <dgm:spPr/>
    </dgm:pt>
    <dgm:pt modelId="{9B471354-5491-46A5-AB3E-FB72D466C11D}" type="pres">
      <dgm:prSet presAssocID="{35070D4A-B915-481A-AF5B-7ABC3DCC709D}" presName="box" presStyleLbl="node1" presStyleIdx="4" presStyleCnt="5" custLinFactNeighborY="-950"/>
      <dgm:spPr/>
      <dgm:t>
        <a:bodyPr/>
        <a:lstStyle/>
        <a:p>
          <a:endParaRPr lang="pl-PL"/>
        </a:p>
      </dgm:t>
    </dgm:pt>
    <dgm:pt modelId="{A5CCFA38-D7F4-4D73-8867-787F7A8951A6}" type="pres">
      <dgm:prSet presAssocID="{35070D4A-B915-481A-AF5B-7ABC3DCC709D}" presName="img" presStyleLbl="fgImgPlace1" presStyleIdx="4" presStyleCnt="5" custFlipVert="1" custScaleX="41094" custScaleY="7266"/>
      <dgm:spPr/>
    </dgm:pt>
    <dgm:pt modelId="{338DC4FF-47CB-4CB8-AC7D-2B6D1A6F261B}" type="pres">
      <dgm:prSet presAssocID="{35070D4A-B915-481A-AF5B-7ABC3DCC709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9D4E406-AF8C-492D-8163-5B66C3EC4816}" type="presOf" srcId="{21EC4FDA-7C86-4577-813F-AB6E7DAD8203}" destId="{2B34AC8D-2F80-4E52-B84E-8FA74E353785}" srcOrd="0" destOrd="0" presId="urn:microsoft.com/office/officeart/2005/8/layout/vList4"/>
    <dgm:cxn modelId="{C1799841-5B5F-434D-9E49-C6E66156AAB6}" type="presOf" srcId="{21EC4FDA-7C86-4577-813F-AB6E7DAD8203}" destId="{4599436C-D656-4E26-ABB4-24942FA98867}" srcOrd="1" destOrd="0" presId="urn:microsoft.com/office/officeart/2005/8/layout/vList4"/>
    <dgm:cxn modelId="{1D717A3A-B456-4AF9-9504-C62482A8BBA5}" type="presOf" srcId="{4D85AD87-AFFC-4B3E-AE79-07716C7F901F}" destId="{979D473C-8E9B-451D-AF59-867951D20A63}" srcOrd="0" destOrd="0" presId="urn:microsoft.com/office/officeart/2005/8/layout/vList4"/>
    <dgm:cxn modelId="{A8B49748-C67F-4434-84E3-426A7EC3FC4A}" type="presOf" srcId="{35070D4A-B915-481A-AF5B-7ABC3DCC709D}" destId="{9B471354-5491-46A5-AB3E-FB72D466C11D}" srcOrd="0" destOrd="0" presId="urn:microsoft.com/office/officeart/2005/8/layout/vList4"/>
    <dgm:cxn modelId="{9CE730D7-2DB2-430D-807D-6D09AFE12F08}" type="presOf" srcId="{03168617-0D0D-43A2-9D21-C8E2BCC18112}" destId="{BA35DC89-4ECD-4DBB-ACB5-3708467817BD}" srcOrd="1" destOrd="0" presId="urn:microsoft.com/office/officeart/2005/8/layout/vList4"/>
    <dgm:cxn modelId="{C8F80AF1-FF74-402B-A13A-977C2D363B1F}" type="presOf" srcId="{F0236E05-0681-420F-B3E8-E806E18EFD07}" destId="{5578D5D0-7B44-42D0-A06D-D3A453D68AE2}" srcOrd="0" destOrd="0" presId="urn:microsoft.com/office/officeart/2005/8/layout/vList4"/>
    <dgm:cxn modelId="{DCD0DAF4-5F8C-47BC-A35C-74CCA578D9BB}" type="presOf" srcId="{3713849F-72BF-4014-91AA-0B9EFC1704FF}" destId="{07A20472-6A8B-4F88-9C1D-A61FA7E2E43D}" srcOrd="1" destOrd="0" presId="urn:microsoft.com/office/officeart/2005/8/layout/vList4"/>
    <dgm:cxn modelId="{13F4DB37-5B25-4115-A212-C1168AD079F3}" type="presOf" srcId="{03168617-0D0D-43A2-9D21-C8E2BCC18112}" destId="{11E57A56-A93D-4394-BA34-B2084FC413D3}" srcOrd="0" destOrd="0" presId="urn:microsoft.com/office/officeart/2005/8/layout/vList4"/>
    <dgm:cxn modelId="{A8DF8EDC-6AB9-4568-A3BD-01E4643ABD51}" srcId="{F0236E05-0681-420F-B3E8-E806E18EFD07}" destId="{4D85AD87-AFFC-4B3E-AE79-07716C7F901F}" srcOrd="1" destOrd="0" parTransId="{C774D613-D0E3-4FB4-A251-95DD9C7345B9}" sibTransId="{C956F96A-B71D-4F5F-A6CA-73AB1BB7ED9D}"/>
    <dgm:cxn modelId="{72B619AB-18DF-4830-87BB-6F994D5ECAC5}" srcId="{F0236E05-0681-420F-B3E8-E806E18EFD07}" destId="{03168617-0D0D-43A2-9D21-C8E2BCC18112}" srcOrd="0" destOrd="0" parTransId="{4462A131-6492-4CC3-874D-AB86081AE070}" sibTransId="{FF9D2AD7-5B64-4351-868B-C3D2E5390B9B}"/>
    <dgm:cxn modelId="{B3CBB01F-E47F-490F-A89D-27E9F77BC43C}" srcId="{F0236E05-0681-420F-B3E8-E806E18EFD07}" destId="{35070D4A-B915-481A-AF5B-7ABC3DCC709D}" srcOrd="4" destOrd="0" parTransId="{2939104C-1608-4EC6-95F7-75A5664F0ACD}" sibTransId="{3F4DE5C3-DC3A-4CEE-980B-B6A80B2CF6DB}"/>
    <dgm:cxn modelId="{413DE75C-0E53-4313-A211-4D503F8D2320}" type="presOf" srcId="{35070D4A-B915-481A-AF5B-7ABC3DCC709D}" destId="{338DC4FF-47CB-4CB8-AC7D-2B6D1A6F261B}" srcOrd="1" destOrd="0" presId="urn:microsoft.com/office/officeart/2005/8/layout/vList4"/>
    <dgm:cxn modelId="{39A9B462-1322-4374-976F-5BF8C620B653}" srcId="{F0236E05-0681-420F-B3E8-E806E18EFD07}" destId="{3713849F-72BF-4014-91AA-0B9EFC1704FF}" srcOrd="2" destOrd="0" parTransId="{71E06519-52DA-448D-B56C-F71891170555}" sibTransId="{94699BF5-175C-48F5-BC41-40A350C2CA7D}"/>
    <dgm:cxn modelId="{04D42A76-068A-4161-A724-3A7D36D373A0}" srcId="{F0236E05-0681-420F-B3E8-E806E18EFD07}" destId="{21EC4FDA-7C86-4577-813F-AB6E7DAD8203}" srcOrd="3" destOrd="0" parTransId="{62C7F470-BA56-4F69-9B93-83CC44C8C751}" sibTransId="{A9DE5BEA-43FB-4D16-AF66-1721E1510EBD}"/>
    <dgm:cxn modelId="{8FDAA71C-24F0-48B4-ACCA-6F81F8F15614}" type="presOf" srcId="{4D85AD87-AFFC-4B3E-AE79-07716C7F901F}" destId="{44ED20D9-39FD-49AB-8ED6-0DCEAD6039F3}" srcOrd="1" destOrd="0" presId="urn:microsoft.com/office/officeart/2005/8/layout/vList4"/>
    <dgm:cxn modelId="{E62A4B3D-B3AE-46F7-97DF-5C6C3D02AD89}" type="presOf" srcId="{3713849F-72BF-4014-91AA-0B9EFC1704FF}" destId="{20FCD772-D8FD-493F-BA10-C7389A12E849}" srcOrd="0" destOrd="0" presId="urn:microsoft.com/office/officeart/2005/8/layout/vList4"/>
    <dgm:cxn modelId="{26B72745-38FD-4556-9CC9-AEFC3EC67D0B}" type="presParOf" srcId="{5578D5D0-7B44-42D0-A06D-D3A453D68AE2}" destId="{F3692DE8-0D54-4047-8FC2-F06AA80D3A55}" srcOrd="0" destOrd="0" presId="urn:microsoft.com/office/officeart/2005/8/layout/vList4"/>
    <dgm:cxn modelId="{651F09AF-F3DE-4B6B-BC35-A9C3F79E7363}" type="presParOf" srcId="{F3692DE8-0D54-4047-8FC2-F06AA80D3A55}" destId="{11E57A56-A93D-4394-BA34-B2084FC413D3}" srcOrd="0" destOrd="0" presId="urn:microsoft.com/office/officeart/2005/8/layout/vList4"/>
    <dgm:cxn modelId="{4C5228AC-37F4-4A80-B128-BB13C92DD9E7}" type="presParOf" srcId="{F3692DE8-0D54-4047-8FC2-F06AA80D3A55}" destId="{8179B2E1-751B-423A-8F7A-29CB105E43F6}" srcOrd="1" destOrd="0" presId="urn:microsoft.com/office/officeart/2005/8/layout/vList4"/>
    <dgm:cxn modelId="{C183325C-06B9-453C-B467-0857DE7B7C9C}" type="presParOf" srcId="{F3692DE8-0D54-4047-8FC2-F06AA80D3A55}" destId="{BA35DC89-4ECD-4DBB-ACB5-3708467817BD}" srcOrd="2" destOrd="0" presId="urn:microsoft.com/office/officeart/2005/8/layout/vList4"/>
    <dgm:cxn modelId="{E9DDA166-34D4-48A4-9AE0-CBC8643738F8}" type="presParOf" srcId="{5578D5D0-7B44-42D0-A06D-D3A453D68AE2}" destId="{F0604A98-0203-4CC1-8C78-37122A183F7A}" srcOrd="1" destOrd="0" presId="urn:microsoft.com/office/officeart/2005/8/layout/vList4"/>
    <dgm:cxn modelId="{283A133B-0252-4D7F-A0EF-1ED05815FBDE}" type="presParOf" srcId="{5578D5D0-7B44-42D0-A06D-D3A453D68AE2}" destId="{F1D3076F-3BC9-43E4-A9C5-5A0671E63F4A}" srcOrd="2" destOrd="0" presId="urn:microsoft.com/office/officeart/2005/8/layout/vList4"/>
    <dgm:cxn modelId="{F078F99D-1BFE-4E16-A646-05C0D0EA323D}" type="presParOf" srcId="{F1D3076F-3BC9-43E4-A9C5-5A0671E63F4A}" destId="{979D473C-8E9B-451D-AF59-867951D20A63}" srcOrd="0" destOrd="0" presId="urn:microsoft.com/office/officeart/2005/8/layout/vList4"/>
    <dgm:cxn modelId="{1D50875C-9474-41C0-94C8-341E7F6CEF54}" type="presParOf" srcId="{F1D3076F-3BC9-43E4-A9C5-5A0671E63F4A}" destId="{EB6F5361-6FC9-4D05-8619-0C06039697B9}" srcOrd="1" destOrd="0" presId="urn:microsoft.com/office/officeart/2005/8/layout/vList4"/>
    <dgm:cxn modelId="{43573869-60A5-4C08-B6A1-59F0E93418C0}" type="presParOf" srcId="{F1D3076F-3BC9-43E4-A9C5-5A0671E63F4A}" destId="{44ED20D9-39FD-49AB-8ED6-0DCEAD6039F3}" srcOrd="2" destOrd="0" presId="urn:microsoft.com/office/officeart/2005/8/layout/vList4"/>
    <dgm:cxn modelId="{B9129693-5537-430E-A137-F199DFBCAF6E}" type="presParOf" srcId="{5578D5D0-7B44-42D0-A06D-D3A453D68AE2}" destId="{981FF8A6-931E-40F7-8B5D-225848C0F30C}" srcOrd="3" destOrd="0" presId="urn:microsoft.com/office/officeart/2005/8/layout/vList4"/>
    <dgm:cxn modelId="{9EF76818-FE05-458C-B76E-42FA712B6A14}" type="presParOf" srcId="{5578D5D0-7B44-42D0-A06D-D3A453D68AE2}" destId="{386C076B-75B6-45A0-8C81-AA1B1AE62BDB}" srcOrd="4" destOrd="0" presId="urn:microsoft.com/office/officeart/2005/8/layout/vList4"/>
    <dgm:cxn modelId="{2866C9D2-094D-4F72-BD6B-41BCC9511A11}" type="presParOf" srcId="{386C076B-75B6-45A0-8C81-AA1B1AE62BDB}" destId="{20FCD772-D8FD-493F-BA10-C7389A12E849}" srcOrd="0" destOrd="0" presId="urn:microsoft.com/office/officeart/2005/8/layout/vList4"/>
    <dgm:cxn modelId="{5DBDD64F-1937-4BBE-B122-85D0FB9CB847}" type="presParOf" srcId="{386C076B-75B6-45A0-8C81-AA1B1AE62BDB}" destId="{8D6EAF3A-D900-4D67-8025-2F2D1A6D6481}" srcOrd="1" destOrd="0" presId="urn:microsoft.com/office/officeart/2005/8/layout/vList4"/>
    <dgm:cxn modelId="{974F0147-DA9D-4D65-896B-9821DF8DF7CF}" type="presParOf" srcId="{386C076B-75B6-45A0-8C81-AA1B1AE62BDB}" destId="{07A20472-6A8B-4F88-9C1D-A61FA7E2E43D}" srcOrd="2" destOrd="0" presId="urn:microsoft.com/office/officeart/2005/8/layout/vList4"/>
    <dgm:cxn modelId="{9DDFA615-81D6-4C9C-9BCF-9C3717296DD5}" type="presParOf" srcId="{5578D5D0-7B44-42D0-A06D-D3A453D68AE2}" destId="{F4269A7C-9D2F-41A6-AC29-4BFA230DF3E4}" srcOrd="5" destOrd="0" presId="urn:microsoft.com/office/officeart/2005/8/layout/vList4"/>
    <dgm:cxn modelId="{39A61F40-06A2-4B2F-8C80-EEE3F7EA87CD}" type="presParOf" srcId="{5578D5D0-7B44-42D0-A06D-D3A453D68AE2}" destId="{4D0DA57D-D87F-440E-8DD0-128A40D5DF6E}" srcOrd="6" destOrd="0" presId="urn:microsoft.com/office/officeart/2005/8/layout/vList4"/>
    <dgm:cxn modelId="{CFD0E1CE-8564-4434-9081-D8C50C091840}" type="presParOf" srcId="{4D0DA57D-D87F-440E-8DD0-128A40D5DF6E}" destId="{2B34AC8D-2F80-4E52-B84E-8FA74E353785}" srcOrd="0" destOrd="0" presId="urn:microsoft.com/office/officeart/2005/8/layout/vList4"/>
    <dgm:cxn modelId="{900F52B5-6AD2-4F69-A305-5DCAC0F79E52}" type="presParOf" srcId="{4D0DA57D-D87F-440E-8DD0-128A40D5DF6E}" destId="{297625AA-AAF9-4BDB-B5A4-1BE27FE463EF}" srcOrd="1" destOrd="0" presId="urn:microsoft.com/office/officeart/2005/8/layout/vList4"/>
    <dgm:cxn modelId="{C346BF1C-AB77-431D-A3B1-CDAD8A95D313}" type="presParOf" srcId="{4D0DA57D-D87F-440E-8DD0-128A40D5DF6E}" destId="{4599436C-D656-4E26-ABB4-24942FA98867}" srcOrd="2" destOrd="0" presId="urn:microsoft.com/office/officeart/2005/8/layout/vList4"/>
    <dgm:cxn modelId="{C307D1A7-2962-4F5B-8B60-C8CD7B5A07E9}" type="presParOf" srcId="{5578D5D0-7B44-42D0-A06D-D3A453D68AE2}" destId="{F13B85B5-F07D-499D-94BC-DB8422A4D2B3}" srcOrd="7" destOrd="0" presId="urn:microsoft.com/office/officeart/2005/8/layout/vList4"/>
    <dgm:cxn modelId="{48C35B86-D183-4125-A60A-A08CBF624C48}" type="presParOf" srcId="{5578D5D0-7B44-42D0-A06D-D3A453D68AE2}" destId="{36F9199C-6D38-40BF-96F2-175126085519}" srcOrd="8" destOrd="0" presId="urn:microsoft.com/office/officeart/2005/8/layout/vList4"/>
    <dgm:cxn modelId="{3634B735-9B80-486E-83C3-811F107C8FE5}" type="presParOf" srcId="{36F9199C-6D38-40BF-96F2-175126085519}" destId="{9B471354-5491-46A5-AB3E-FB72D466C11D}" srcOrd="0" destOrd="0" presId="urn:microsoft.com/office/officeart/2005/8/layout/vList4"/>
    <dgm:cxn modelId="{905A5C24-9E9B-49BE-A3F2-E3FCE68A0752}" type="presParOf" srcId="{36F9199C-6D38-40BF-96F2-175126085519}" destId="{A5CCFA38-D7F4-4D73-8867-787F7A8951A6}" srcOrd="1" destOrd="0" presId="urn:microsoft.com/office/officeart/2005/8/layout/vList4"/>
    <dgm:cxn modelId="{4C1AE606-99B1-4F31-8CE9-4DDE7648DFE1}" type="presParOf" srcId="{36F9199C-6D38-40BF-96F2-175126085519}" destId="{338DC4FF-47CB-4CB8-AC7D-2B6D1A6F261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E57A56-A93D-4394-BA34-B2084FC413D3}">
      <dsp:nvSpPr>
        <dsp:cNvPr id="0" name=""/>
        <dsp:cNvSpPr/>
      </dsp:nvSpPr>
      <dsp:spPr>
        <a:xfrm>
          <a:off x="0" y="0"/>
          <a:ext cx="7286676" cy="105761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Historia rodziny Kantorowicz</a:t>
          </a:r>
          <a:endParaRPr lang="pl-PL" sz="2900" kern="1200" dirty="0"/>
        </a:p>
      </dsp:txBody>
      <dsp:txXfrm>
        <a:off x="1563096" y="0"/>
        <a:ext cx="5723579" cy="1057617"/>
      </dsp:txXfrm>
    </dsp:sp>
    <dsp:sp modelId="{8179B2E1-751B-423A-8F7A-29CB105E43F6}">
      <dsp:nvSpPr>
        <dsp:cNvPr id="0" name=""/>
        <dsp:cNvSpPr/>
      </dsp:nvSpPr>
      <dsp:spPr>
        <a:xfrm flipH="1">
          <a:off x="668723" y="357191"/>
          <a:ext cx="331412" cy="34323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D473C-8E9B-451D-AF59-867951D20A63}">
      <dsp:nvSpPr>
        <dsp:cNvPr id="0" name=""/>
        <dsp:cNvSpPr/>
      </dsp:nvSpPr>
      <dsp:spPr>
        <a:xfrm>
          <a:off x="0" y="1192368"/>
          <a:ext cx="7286676" cy="105761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Historia firmy.</a:t>
          </a:r>
          <a:endParaRPr lang="pl-PL" sz="2900" kern="1200" dirty="0"/>
        </a:p>
      </dsp:txBody>
      <dsp:txXfrm>
        <a:off x="1563096" y="1192368"/>
        <a:ext cx="5723579" cy="1057617"/>
      </dsp:txXfrm>
    </dsp:sp>
    <dsp:sp modelId="{EB6F5361-6FC9-4D05-8619-0C06039697B9}">
      <dsp:nvSpPr>
        <dsp:cNvPr id="0" name=""/>
        <dsp:cNvSpPr/>
      </dsp:nvSpPr>
      <dsp:spPr>
        <a:xfrm>
          <a:off x="608017" y="1609866"/>
          <a:ext cx="302571" cy="16464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CD772-D8FD-493F-BA10-C7389A12E849}">
      <dsp:nvSpPr>
        <dsp:cNvPr id="0" name=""/>
        <dsp:cNvSpPr/>
      </dsp:nvSpPr>
      <dsp:spPr>
        <a:xfrm>
          <a:off x="0" y="2355747"/>
          <a:ext cx="7286676" cy="105761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Działalność firmy Kantorowiczów.</a:t>
          </a:r>
          <a:endParaRPr lang="pl-PL" sz="2900" kern="1200" dirty="0"/>
        </a:p>
      </dsp:txBody>
      <dsp:txXfrm>
        <a:off x="1563096" y="2355747"/>
        <a:ext cx="5723579" cy="1057617"/>
      </dsp:txXfrm>
    </dsp:sp>
    <dsp:sp modelId="{8D6EAF3A-D900-4D67-8025-2F2D1A6D6481}">
      <dsp:nvSpPr>
        <dsp:cNvPr id="0" name=""/>
        <dsp:cNvSpPr/>
      </dsp:nvSpPr>
      <dsp:spPr>
        <a:xfrm flipH="1" flipV="1">
          <a:off x="758261" y="2817272"/>
          <a:ext cx="152335" cy="7658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4AC8D-2F80-4E52-B84E-8FA74E353785}">
      <dsp:nvSpPr>
        <dsp:cNvPr id="0" name=""/>
        <dsp:cNvSpPr/>
      </dsp:nvSpPr>
      <dsp:spPr>
        <a:xfrm>
          <a:off x="0" y="3519126"/>
          <a:ext cx="7286676" cy="105761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Upadek firmy Kantorowiczów oraz logo firmy.</a:t>
          </a:r>
          <a:endParaRPr lang="pl-PL" sz="2900" kern="1200" dirty="0"/>
        </a:p>
      </dsp:txBody>
      <dsp:txXfrm>
        <a:off x="1563096" y="3519126"/>
        <a:ext cx="5723579" cy="1057617"/>
      </dsp:txXfrm>
    </dsp:sp>
    <dsp:sp modelId="{297625AA-AAF9-4BDB-B5A4-1BE27FE463EF}">
      <dsp:nvSpPr>
        <dsp:cNvPr id="0" name=""/>
        <dsp:cNvSpPr/>
      </dsp:nvSpPr>
      <dsp:spPr>
        <a:xfrm flipV="1">
          <a:off x="534990" y="3771733"/>
          <a:ext cx="598877" cy="4944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71354-5491-46A5-AB3E-FB72D466C11D}">
      <dsp:nvSpPr>
        <dsp:cNvPr id="0" name=""/>
        <dsp:cNvSpPr/>
      </dsp:nvSpPr>
      <dsp:spPr>
        <a:xfrm>
          <a:off x="0" y="4643468"/>
          <a:ext cx="7286676" cy="105761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Prezentacja oraz również historia firmy.  </a:t>
          </a:r>
          <a:endParaRPr lang="pl-PL" sz="2900" kern="1200" dirty="0"/>
        </a:p>
      </dsp:txBody>
      <dsp:txXfrm>
        <a:off x="1563096" y="4643468"/>
        <a:ext cx="5723579" cy="1057617"/>
      </dsp:txXfrm>
    </dsp:sp>
    <dsp:sp modelId="{A5CCFA38-D7F4-4D73-8867-787F7A8951A6}">
      <dsp:nvSpPr>
        <dsp:cNvPr id="0" name=""/>
        <dsp:cNvSpPr/>
      </dsp:nvSpPr>
      <dsp:spPr>
        <a:xfrm flipV="1">
          <a:off x="534990" y="5151586"/>
          <a:ext cx="598877" cy="6147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43C8-59AF-4E70-B404-AC0CD0D345A3}" type="datetimeFigureOut">
              <a:rPr lang="pl-PL" smtClean="0"/>
              <a:pPr/>
              <a:t>2012-01-03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2DC1-9E0F-432B-869F-B276D08160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43C8-59AF-4E70-B404-AC0CD0D345A3}" type="datetimeFigureOut">
              <a:rPr lang="pl-PL" smtClean="0"/>
              <a:pPr/>
              <a:t>2012-01-03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2DC1-9E0F-432B-869F-B276D08160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43C8-59AF-4E70-B404-AC0CD0D345A3}" type="datetimeFigureOut">
              <a:rPr lang="pl-PL" smtClean="0"/>
              <a:pPr/>
              <a:t>2012-01-03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2DC1-9E0F-432B-869F-B276D08160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43C8-59AF-4E70-B404-AC0CD0D345A3}" type="datetimeFigureOut">
              <a:rPr lang="pl-PL" smtClean="0"/>
              <a:pPr/>
              <a:t>2012-01-03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2DC1-9E0F-432B-869F-B276D08160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43C8-59AF-4E70-B404-AC0CD0D345A3}" type="datetimeFigureOut">
              <a:rPr lang="pl-PL" smtClean="0"/>
              <a:pPr/>
              <a:t>2012-01-03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2DC1-9E0F-432B-869F-B276D08160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43C8-59AF-4E70-B404-AC0CD0D345A3}" type="datetimeFigureOut">
              <a:rPr lang="pl-PL" smtClean="0"/>
              <a:pPr/>
              <a:t>2012-01-03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2DC1-9E0F-432B-869F-B276D08160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43C8-59AF-4E70-B404-AC0CD0D345A3}" type="datetimeFigureOut">
              <a:rPr lang="pl-PL" smtClean="0"/>
              <a:pPr/>
              <a:t>2012-01-03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2DC1-9E0F-432B-869F-B276D08160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43C8-59AF-4E70-B404-AC0CD0D345A3}" type="datetimeFigureOut">
              <a:rPr lang="pl-PL" smtClean="0"/>
              <a:pPr/>
              <a:t>2012-01-03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2DC1-9E0F-432B-869F-B276D08160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43C8-59AF-4E70-B404-AC0CD0D345A3}" type="datetimeFigureOut">
              <a:rPr lang="pl-PL" smtClean="0"/>
              <a:pPr/>
              <a:t>2012-01-03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2DC1-9E0F-432B-869F-B276D08160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43C8-59AF-4E70-B404-AC0CD0D345A3}" type="datetimeFigureOut">
              <a:rPr lang="pl-PL" smtClean="0"/>
              <a:pPr/>
              <a:t>2012-01-03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2DC1-9E0F-432B-869F-B276D08160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43C8-59AF-4E70-B404-AC0CD0D345A3}" type="datetimeFigureOut">
              <a:rPr lang="pl-PL" smtClean="0"/>
              <a:pPr/>
              <a:t>2012-01-03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2DC1-9E0F-432B-869F-B276D08160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43C8-59AF-4E70-B404-AC0CD0D345A3}" type="datetimeFigureOut">
              <a:rPr lang="pl-PL" smtClean="0"/>
              <a:pPr/>
              <a:t>2012-01-03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12DC1-9E0F-432B-869F-B276D081609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slide" Target="slide4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web.me.com/adwokatmajewski/HKnSA/Kolekcje/strony/Etykiety.html" TargetMode="External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://web.me.com/adwokatmajewski/HKnSA/Kolekcje/strony/Etykiety.html" TargetMode="External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issuu.com/maclawyer/docs/kupno_przedsi_biorstwa_w_1920?mode=window&amp;backgroundColor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00034" y="1571612"/>
            <a:ext cx="800105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HARTWIG KANTOROWICZ</a:t>
            </a:r>
            <a:br>
              <a:rPr lang="pl-PL" sz="4400" b="1" cap="none" spc="0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4400" b="1" cap="none" spc="0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FABRYKA WÓDEK I LIKIERÓW</a:t>
            </a:r>
            <a:endParaRPr lang="pl-PL" sz="4400" b="1" cap="none" spc="0" dirty="0">
              <a:ln w="19050">
                <a:solidFill>
                  <a:schemeClr val="tx1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857232"/>
            <a:ext cx="4848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571472" y="5786454"/>
            <a:ext cx="32624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cap="none" spc="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DRZEWO GENEALOGICZNE</a:t>
            </a:r>
            <a:br>
              <a:rPr lang="pl-PL" cap="none" spc="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cap="none" spc="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RODZINY KANTOROWICZ</a:t>
            </a:r>
            <a:endParaRPr lang="pl-PL" cap="none" spc="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2844" y="214290"/>
            <a:ext cx="50626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HISTORIA RODZINY</a:t>
            </a:r>
            <a:br>
              <a:rPr lang="pl-PL" sz="4000" b="1" cap="none" spc="0" dirty="0" smtClean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4000" b="1" cap="none" spc="0" dirty="0" smtClean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KANTOROWCZÓW</a:t>
            </a:r>
            <a:endParaRPr lang="pl-PL" sz="4000" b="1" cap="none" spc="0" dirty="0">
              <a:ln w="1800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357167"/>
            <a:ext cx="8229600" cy="38576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Hartwig Kantorowicz ożenił sie z Zofią </a:t>
            </a:r>
            <a:r>
              <a:rPr lang="pl-PL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Asch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b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zawarcia związku małżeńskiego nie jest znana gdyż nie zachowały sie akta spisu ludności żydowskiej w Poznaniu. Natomiast z kartotek mieszkańców z połowy XIX wieku wynika ze Zofia </a:t>
            </a:r>
            <a:r>
              <a:rPr lang="pl-PL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Asch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urodziła sie 1815 roku w Swarzędzu który był znany wówczas z sukiennictwa 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 później ze stolarstwa. 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Od 1816 roku zamieszkała wraz z całą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rodziną w Poznania przy ulicy Wronieckiej 6.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857496"/>
            <a:ext cx="21477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571472" y="4143380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Adres ten jest bardzo ważny w historii rodziny Kantorowiczów ponieważ od lat czterdziestych XIX wieku będzie się znajdowała tam główna siedziba przedsiębiorstwa wytwórni. </a:t>
            </a:r>
            <a:endParaRPr lang="pl-P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71678"/>
            <a:ext cx="5000660" cy="375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2214546" y="5929330"/>
            <a:ext cx="47602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CZTERECH SYNÓW I CÓRKA </a:t>
            </a:r>
            <a:br>
              <a:rPr lang="pl-PL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HARDWIGA KANTOROWICZA</a:t>
            </a:r>
            <a:endParaRPr lang="pl-PL" sz="2000" b="1" cap="none" spc="0" dirty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71472" y="21429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l-PL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Zofia i Hartwig mieli 13 dzieci – jedną córkę i 12 synów, z których przeżyło tylko siedmiu.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Źródła nie pozwalają na ustalenie wszystkich dat urodzenia oraz imion z wyjątkiem czterech braci.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557216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Najstarszym synem </a:t>
            </a:r>
            <a:r>
              <a:rPr lang="pl-PL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Hardwiga</a:t>
            </a:r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był </a:t>
            </a:r>
            <a:r>
              <a:rPr lang="pl-PL" sz="4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Maks</a:t>
            </a:r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urodzony 9 marca 1843 r. i zmarł 6 kwietnia 1904 r. Po śmierci ojca zarządzał przedsiębiorstwem wspólnie z dwoma braćmi.</a:t>
            </a:r>
          </a:p>
          <a:p>
            <a:pPr algn="just">
              <a:buNone/>
            </a:pPr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pl-PL" sz="40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Ożenił sie z </a:t>
            </a:r>
            <a:r>
              <a:rPr lang="pl-PL" sz="4000" dirty="0" err="1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Rozalindą</a:t>
            </a:r>
            <a:r>
              <a:rPr lang="pl-PL" sz="40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4000" dirty="0" err="1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Pauly</a:t>
            </a:r>
            <a:r>
              <a:rPr lang="pl-PL" sz="40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(ur. 22 stycznia 1854 r.). </a:t>
            </a:r>
            <a:b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40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Mieli czworo dzieci:</a:t>
            </a:r>
            <a:endParaRPr lang="pl-PL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pl-PL" sz="40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</a:p>
          <a:p>
            <a:pPr algn="just">
              <a:buNone/>
            </a:pPr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Najstarszy był </a:t>
            </a:r>
            <a:r>
              <a:rPr lang="pl-PL" sz="40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Franz Hartwig </a:t>
            </a:r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urodzony 20 grudnia 1872 roku. Był doktorem prawa, studiował nauki w państwie i filozofię na uniwersytetach w  Lozannie, Monachium, Berlinie i </a:t>
            </a:r>
            <a:r>
              <a:rPr lang="pl-PL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Gottingen</a:t>
            </a:r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b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l-PL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Drugim dzieckiem była </a:t>
            </a:r>
            <a:r>
              <a:rPr lang="pl-PL" sz="40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Eliza </a:t>
            </a:r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urodzona 2 maja 1875 roku, która w 1893 roku wyszła za mąż za doktora chemii Ludwika </a:t>
            </a:r>
            <a:r>
              <a:rPr lang="pl-PL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Milcha</a:t>
            </a:r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 Poznania.</a:t>
            </a:r>
          </a:p>
          <a:p>
            <a:pPr algn="just">
              <a:buNone/>
            </a:pPr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</a:p>
          <a:p>
            <a:pPr algn="just">
              <a:buNone/>
            </a:pPr>
            <a:r>
              <a:rPr lang="pl-P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endParaRPr lang="pl-PL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Trzecim dzieckiem była 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Gertruda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urodzona  9 października 1876 roku. Doktor filozofii oraz autorka prac na temat sztuki, poetka. Ukończyła Uniwersytet Fryderyka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Wilhekma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Berlinie, studiując historię sztuki, archeologię i filozofię.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1903 r. na Uniwersytecie w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Zurichu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wystąpiła z rozprawą "Na obraz mistrza z Emaus w San Salvatore w Wenecji". Podczas I Wojny była pielęgniarką. Po I Wojnie mieszkała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Herlingen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 Ulm, gdzie poświęciła się pracy nad dziełem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"O Naturze Sztuki Greckiej". Po nieudanej próbie przekroczenia granicy w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Hohenems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 dniu 7 maja 1942 aresztowana i deportowana do niemieckiego obozu koncentracyjnego w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Theresinie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gdzie zmarła prawdopodobnie na zapalenie opon mózgowych.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l-PL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Ostatnim dzieckiem był 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Otto Zygfryd Hartwig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urodzony 1 listopada 1877 roku zmarł jednak gdy miał 7 lat.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76899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2000" dirty="0" smtClean="0"/>
              <a:t>	</a:t>
            </a:r>
            <a:r>
              <a:rPr lang="pl-PL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Drugim synem Hartwiga był Edmund </a:t>
            </a: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urodzony 14 lipca 1846 roku a zmarł 11 września 1904 roku. Był z zawodu kupcem, a po śmierci ojca wspólnie z dwoma braćmi (Maksem i Józefem) zarządzał przedsiębiorstwem. Nie założył rodziny i zmarł bezpotomnie.</a:t>
            </a:r>
            <a:b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Trzecim synem </a:t>
            </a: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założycieli wytwórni </a:t>
            </a:r>
            <a:r>
              <a:rPr lang="pl-PL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był Józef </a:t>
            </a: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urodzony 14 grudnia 1848 r., zmarły w Poznaniu w dniu 8 lutego 1919 r. Z zawodu był kupcem. Zarządzał przedsiębiorstwem wraz z </a:t>
            </a:r>
            <a:r>
              <a:rPr lang="pl-PL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w.w</a:t>
            </a: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braćmi Ożenił sie z Klarą </a:t>
            </a:r>
            <a:r>
              <a:rPr lang="pl-PL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Hepner</a:t>
            </a: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urodzoną 5 lipca 1862 roku w Jaraczewie . </a:t>
            </a:r>
            <a:b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grudnia 1920 roku Klara wyjechała do Berlina a w 1942 roku podczas drugiej wojny światowej przy próbie przekroczenia granicy ze Szwajcarią została aresztowana i osadzona w obozie koncentracyjnym w Czechach gdzie zmarła w 1944 roku. </a:t>
            </a:r>
            <a:b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Józef i Klara mieli 4 dzieci : dwóch synów i dwie córki</a:t>
            </a: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b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Najstarszym dzieckiem był </a:t>
            </a: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Otto Hartwig </a:t>
            </a: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urodzony 2 września 1884 roku, zmarł gdzie miał 2 latka.</a:t>
            </a:r>
          </a:p>
          <a:p>
            <a:pPr algn="just">
              <a:buNone/>
            </a:pP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</a:p>
          <a:p>
            <a:pPr algn="just">
              <a:buNone/>
            </a:pP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endParaRPr lang="pl-P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21497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Drugim dzieckiem Józefa była </a:t>
            </a: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Zofia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urodzona 22 stycznia 1887 roku zwana </a:t>
            </a:r>
            <a:r>
              <a:rPr lang="pl-PL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Soszą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Studiowała w Heidelbergu. Wyszła za mąż za profesora ekonomii Artura </a:t>
            </a:r>
            <a:r>
              <a:rPr lang="pl-PL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Salza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(1881-1963) </a:t>
            </a:r>
            <a:b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wyemigrowała do USA, gdzie zmarła 15 sierpnia 1969 r. </a:t>
            </a:r>
            <a:b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Ohio. 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 kolei trzecim dzieckiem była </a:t>
            </a: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Małgorzata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pl-PL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Margaretha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, urodzona 14 lipca 1888 r. 1911 r. wyszła za mąż za doktora medycyny, okulistę Ernsta Lichtensteina. Zmarła około 1937.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Czwartym dzieckiem Józefa i Klary był mediewista </a:t>
            </a:r>
            <a:b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Ernst Hartwig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pl-P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14346" y="200024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Wnuk Hartwiga Kantorowicza. Syn Józefa i Klary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Hepner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(ur. 3 maja 1895 w Poznaniu - zm. 9 września 1963 w Princeton) − historyk niemiecki pochodzenia żydowskiego, mediewista; specjalizował się w historii politycznej średniowiecza. Do jego najgłośniejszych prac należą "Cesarz Fryderyk II" (1927)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"Dwa ciała króla" (1957).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Wywodził się ze zasymilowanej rodziny właścicieli gorzelni. Był żołnierzem w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wojnie światowej, następnie wstąpił do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Freikorpsu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W latach 1918-1921 studiował filozofię, historię i ekonomię w Berlinie, Monachium i Heidelbergu. Habilitował się w 1922 roku. Kontynuował karierę naukową na uniwersytecie we Frankfurcie, lecz w 1933 roku musiał zrezygnować z pracy i opuścić Niemcy po wprowadzeniu w życie narodowosocjalistycznej polityki rasowej. Na emigracji przez krótki czas pracował na Uniwersytecie w Oksfordzie, później przeniósł się na Uniwersytet Kalifornijski w Berkeley (1939). Ostatecznie osiedlił się w Princeton, gdzie jako pracownik naukowy Instytutu Badań Zaawansowanych (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Institute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Advanced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opublikował fundamentalne dzieło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King's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Bodies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("Dwa ciała króla", wyd. polskie 2007), poświęcone średniowiecznej teologii politycznej i zmianom w postrzeganiu osoby monarchy, a także kształtowaniu się idei królestwa.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28596" y="285728"/>
            <a:ext cx="54044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ERNEST HARDWIG I JEGO LOSY</a:t>
            </a:r>
            <a:endParaRPr lang="pl-PL" sz="3200" b="1" cap="none" spc="0" dirty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0"/>
            <a:ext cx="2859579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43372" y="1357298"/>
            <a:ext cx="4614866" cy="450059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    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Dwa Ciała Króla to jedna z najsłynniejszych i najbardziej nowatorskich monografii historycznych. Przedmiotem zainteresowania autora jest ewolucja w postrzeganiu osoby monarchy. W sposób niezwykle wyważony i szczegółowy opisuje proces kształtowania się idei państwa jako tworu wiecznego i nieśmiertelnego. Lektura książki jest prawdziwą ucztą intelektualną dla wszystkich czytelników zainteresowanych problematyką średniowiecza.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354726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21497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/>
              <a:t>   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Czwartym znanym synem Hartwiga był Herman. Urodzony 25 października 1851 roku. Z zawody był subiektem handlowym. W marcu 1878 roku wyjechał do Berlina i wrócił do Poznania w 1883 roku ale w lutym 1891 roku wyjechał do Ameryki, niestety jak w przypadku pozostałych członków rodziny jego dalsze losy nie są znane.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Jedyna córka jaka sie urodziła Kantorowiczom była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Franziska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urodzona 1852 roku, zmarła 1911 r. Wyszła za Cohna Alberta Ludwiga urodzonego 1844 roku, zmarła w 1909. Miała z nim trzech synów i jedna córkę. Podobnie jak w przypadku Hermana jej losy nie są nigdzie zaewidencjonowane. 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157039" cy="371477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928662" y="428604"/>
            <a:ext cx="71000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80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SKŁAD NASZEJ GRUPY</a:t>
            </a:r>
            <a:endParaRPr lang="pl-PL" sz="4800" b="1" cap="none" spc="0" dirty="0">
              <a:ln w="18000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715140" y="5500702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DAWID KOSTRZEWSKI</a:t>
            </a:r>
            <a:endParaRPr lang="pl-PL" sz="16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214942" y="592933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ANGELIKA SZYMAŃSKA</a:t>
            </a:r>
            <a:endParaRPr lang="pl-PL" sz="1600" b="1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214678" y="557214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MARTA </a:t>
            </a:r>
          </a:p>
          <a:p>
            <a:pPr algn="ctr"/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OWCZARCZAK</a:t>
            </a:r>
            <a:endParaRPr lang="pl-PL" sz="16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285852" y="600076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MARTYNA </a:t>
            </a:r>
            <a:br>
              <a:rPr lang="pl-PL" sz="1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GRABARKIEWICZ</a:t>
            </a:r>
            <a:endParaRPr lang="pl-PL" sz="1600" b="1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542926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MATEUSZ</a:t>
            </a:r>
            <a:br>
              <a:rPr lang="pl-PL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ROST</a:t>
            </a:r>
            <a:endParaRPr lang="pl-PL" sz="1600" b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Łącznik prosty ze strzałką 12"/>
          <p:cNvCxnSpPr>
            <a:endCxn id="11" idx="0"/>
          </p:cNvCxnSpPr>
          <p:nvPr/>
        </p:nvCxnSpPr>
        <p:spPr>
          <a:xfrm rot="5400000">
            <a:off x="928678" y="4786338"/>
            <a:ext cx="642942" cy="64291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rot="5400000">
            <a:off x="2393141" y="5036355"/>
            <a:ext cx="1000132" cy="64294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>
            <a:endCxn id="8" idx="0"/>
          </p:cNvCxnSpPr>
          <p:nvPr/>
        </p:nvCxnSpPr>
        <p:spPr>
          <a:xfrm rot="5400000">
            <a:off x="3482571" y="4196959"/>
            <a:ext cx="2214578" cy="535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rot="16200000" flipH="1">
            <a:off x="4822033" y="4964917"/>
            <a:ext cx="1500198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rot="16200000" flipH="1">
            <a:off x="6679421" y="4893479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785927"/>
            <a:ext cx="8229600" cy="285752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l-PL" dirty="0" smtClean="0"/>
              <a:t>	W pierwszej połowie XIX W. mieszkający w Poznaniu </a:t>
            </a:r>
            <a:r>
              <a:rPr lang="pl-PL" dirty="0" smtClean="0"/>
              <a:t>Kantorowiczowie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-a było ich kilkudziesięciu – zajmowali się przede wszystkim handlem, byli więc kupcami lub subiektami handlowymi. Kilkoro z nich było też – jak Hartwig Kantorowicz – destylatorami i zajmowało się wyszynkiem. W drugiej połowie XIX W. kolejne pokolenie interesowało się także innymi zawodami.</a:t>
            </a:r>
          </a:p>
          <a:p>
            <a:pPr algn="just">
              <a:buNone/>
            </a:pP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142976" y="214290"/>
            <a:ext cx="71160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NAZWISKO KONTOROWICZ </a:t>
            </a:r>
            <a:br>
              <a:rPr lang="pl-PL" sz="4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40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POZNANIU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71472" y="3643314"/>
            <a:ext cx="578647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Niektórzy byli właścicielami fabryk: </a:t>
            </a:r>
            <a:br>
              <a:rPr lang="pl-PL" sz="2000" dirty="0" smtClean="0"/>
            </a:br>
            <a:r>
              <a:rPr lang="pl-PL" sz="2000" dirty="0" smtClean="0"/>
              <a:t>- </a:t>
            </a:r>
            <a:r>
              <a:rPr lang="pl-PL" sz="2000" dirty="0" err="1" smtClean="0"/>
              <a:t>Benno</a:t>
            </a:r>
            <a:r>
              <a:rPr lang="pl-PL" sz="2000" dirty="0" smtClean="0"/>
              <a:t> Kantorowicz- miał fabrykę bielizny i tkanin</a:t>
            </a:r>
            <a:br>
              <a:rPr lang="pl-PL" sz="2000" dirty="0" smtClean="0"/>
            </a:br>
            <a:r>
              <a:rPr lang="pl-PL" sz="2000" dirty="0" smtClean="0"/>
              <a:t>- </a:t>
            </a:r>
            <a:r>
              <a:rPr lang="pl-PL" sz="2000" dirty="0" err="1" smtClean="0"/>
              <a:t>Ismar</a:t>
            </a:r>
            <a:r>
              <a:rPr lang="pl-PL" sz="2000" dirty="0" smtClean="0"/>
              <a:t> Kantorowicz  - prowadził zakład litograficzny i wytwórnię druków urzędowych</a:t>
            </a:r>
            <a:br>
              <a:rPr lang="pl-PL" sz="2000" dirty="0" smtClean="0"/>
            </a:br>
            <a:r>
              <a:rPr lang="pl-PL" sz="2000" dirty="0" smtClean="0"/>
              <a:t>- Leon Kantorowicz - prowadził fabrykę drożdży </a:t>
            </a:r>
            <a:br>
              <a:rPr lang="pl-PL" sz="2000" dirty="0" smtClean="0"/>
            </a:br>
            <a:r>
              <a:rPr lang="pl-PL" sz="2000" dirty="0" smtClean="0"/>
              <a:t>- Samuel Junior Kantorowicz - był właścicielem fabryki czekolady i wyrobów cukierniczych.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l-PL" dirty="0" smtClean="0"/>
              <a:t>    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Poznańscy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Kantorowiczowie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emigrowali najczęściej do Niemiec w końcu XIX wieku oraz przed pierwszą wojną światową. Poznań opuszczały całe rodziny wyjeżdżając przede wszystkim do Berlina, gdzie znajdowali lepsze warunki życiowe. Poza tym czuli sie związani z kultura niemiecką. Niektórzy emigrowali do innych miast w Niemczech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np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  do Hamburga czy Drezna. Inne grupy przeniosły się na Pomorze Gdańskie, pojedyncze osoby wyjechały do Stanów Zjednoczonych, Brazylii, Belgii, Szwajcarii.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Kolejne fale emigracyjne nastąpiły po pierwszej wojnie światowej gdy Wielkopolska znalazła się w ramach odrodzenia państwa polskiego. Wówczas z Poznania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jak głoszą ewidencję ludności -wyjechało 47 osób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nazwisku Kantorowicz.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 emigracjach, w Poznaniu mieszkało jedynie kilka osób o tym nazwisku, a po 1995 roku pozostały tylko trzy kobiety o nazwisku Kantorowicz.  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42976" y="714356"/>
            <a:ext cx="6763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2.HISTORIA  FIRMY </a:t>
            </a:r>
            <a:endParaRPr lang="pl-PL" sz="5400" b="1" cap="none" spc="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5760720" cy="389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91174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l-PL" dirty="0" smtClean="0"/>
              <a:t> 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Historia firmy zaczęła się w 1792 roku. Powstała na prawym brzegu Warty na Ostrówku. W 1883 roku przeniesiono ją na Stary Rynek. Rok 1823 widnieje we wszystkich dokumentach firmy jako rok założenia, jednak nie wiadomo czy 17-letni wówczas właściciel stworzył ją od początku czy kontynuował działalność przodków.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W tym czasie na rynku poznańskim działało ponad 30 firm w tej branży, wśród nich jedna należała do Izaaka Kantorowicza spokrewnionego z Hartwigiem.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Gdy w 10 lat później Hartwig otrzymał przywilej naturalizacji, dający mu całkowita swobodę działania i zrównujący go w prawach z kupcami niemieckimi, Hartwig Kantorowicz był już jednym z największych producentów likierów w Wielkopolsce.</a:t>
            </a:r>
          </a:p>
          <a:p>
            <a:pPr>
              <a:buNone/>
            </a:pPr>
            <a:r>
              <a:rPr lang="pl-PL" dirty="0" smtClean="0"/>
              <a:t>      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785918" y="285728"/>
            <a:ext cx="53578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HISTORIA FIRMY</a:t>
            </a:r>
            <a:endParaRPr lang="pl-PL" sz="4000" b="1" cap="none" spc="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ANTOROWICZ 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794" y="357166"/>
            <a:ext cx="5309252" cy="5745815"/>
          </a:xfrm>
          <a:prstGeom prst="rect">
            <a:avLst/>
          </a:prstGeom>
        </p:spPr>
      </p:pic>
      <p:cxnSp>
        <p:nvCxnSpPr>
          <p:cNvPr id="4" name="Łącznik prosty ze strzałką 3"/>
          <p:cNvCxnSpPr/>
          <p:nvPr/>
        </p:nvCxnSpPr>
        <p:spPr>
          <a:xfrm flipV="1">
            <a:off x="928662" y="2857496"/>
            <a:ext cx="171451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Popularność, jakość i umiejętności handlowe właściciela sprawiły, że już w 1838 roku celem zwiększenia produkcji, przeniósł ją do większych pomieszczeń, przy ulicy Wronieckiej i Masztalerskiej. Kamienica ta posiadała obszerne podwórze, które pomieściło dwupiętrową destylarnię, dom i dalsze dwa budynki powstałe w 1882 roku.</a:t>
            </a:r>
          </a:p>
          <a:p>
            <a:pPr algn="just">
              <a:buNone/>
            </a:pP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</a:p>
          <a:p>
            <a:pPr algn="just">
              <a:buNone/>
            </a:pPr>
            <a:endParaRPr lang="pl-P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143248"/>
            <a:ext cx="4225931" cy="345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Chcąc powiększyć zbyt Kantorowicz stworzył sieć probierni wzorowanych na amerykańskich barach szybkiej obsługi. Wpłynęło to poważnie na zwiększenie sprzedaży.</a:t>
            </a:r>
            <a:endParaRPr lang="pl-PL" sz="2400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285992"/>
            <a:ext cx="5500726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Likiery pod marką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„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Kantorowicz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docierały do Chin, Australii i Brazylii, zdobyły również kolebkę likierów - Francję i Holandię.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357554" y="285728"/>
            <a:ext cx="22557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ZASIĘG</a:t>
            </a:r>
            <a:endParaRPr lang="pl-PL" sz="4400" b="1" cap="none" spc="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802" y="2285992"/>
            <a:ext cx="8121198" cy="42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az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25241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Łącznik prosty ze strzałką 9"/>
          <p:cNvCxnSpPr/>
          <p:nvPr/>
        </p:nvCxnSpPr>
        <p:spPr>
          <a:xfrm rot="5400000">
            <a:off x="7500958" y="4500570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rot="5400000">
            <a:off x="6893735" y="3178967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4214810" y="2928934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rot="16200000" flipH="1">
            <a:off x="4679157" y="2750339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rot="5400000">
            <a:off x="3607587" y="4179099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50435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  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Jeszcze za życia Hartwiga przedsiębiorstwem kierowali trzej jego synowie: Max, Edmund i Josef. Pod ich zarządem firma rozwijała się równie pomyślnie. Wierni rodzinnej zasadzie „Wszystko własnymi siłami" bracia - tak jak ojciec - osobiście doglądali produkcji. 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W samej pakowni pracowało 30 kobiet, przy segregacji butelek 20 osób, a sprawy kupiecko-biurowe prowadziło 15 urz</a:t>
            </a:r>
            <a:r>
              <a:rPr lang="pl-PL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ędników.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85786" y="285728"/>
            <a:ext cx="7457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KIEROWNICY I PRACOWNICY</a:t>
            </a:r>
            <a:endParaRPr lang="pl-PL" sz="4000" b="1" cap="none" spc="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929066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2500298" y="614364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Hala produkcyjna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1897 roku  firmę przekształcono w spółkę rodzinną. Dyrektorem rodzinnej spółki został  Franz Kantorowicz. 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Wobec rosnącego zapotrzebowania musiał on podjąć decyzję o kolejnej rozbudowie zakładów.</a:t>
            </a:r>
            <a:endParaRPr lang="pl-PL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643182"/>
            <a:ext cx="445296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6215074" y="578645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Ul. Grochowe Łąki 6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857224" y="857232"/>
          <a:ext cx="728667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857232"/>
            <a:ext cx="803136" cy="100013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2071678"/>
            <a:ext cx="642942" cy="964413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3214686"/>
            <a:ext cx="857256" cy="97241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7" y="5572140"/>
            <a:ext cx="857256" cy="100013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4414" y="4357694"/>
            <a:ext cx="809631" cy="10001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Prostokąt 19"/>
          <p:cNvSpPr/>
          <p:nvPr/>
        </p:nvSpPr>
        <p:spPr>
          <a:xfrm>
            <a:off x="2071670" y="214290"/>
            <a:ext cx="45005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PODZIAŁ PRACY</a:t>
            </a:r>
            <a:endParaRPr lang="pl-PL" sz="3200" b="1" cap="none" spc="0" dirty="0">
              <a:ln w="180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W latach 1907/08 na ul. Grochowe Łąki przeniesiono cały zakład.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Produkcje rozmieszczono na powierzchni  ponad 1.000 m</a:t>
            </a:r>
            <a:r>
              <a:rPr lang="pl-PL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natomiast  piwnice zajmowały ponad półtora morgi. Przy fabryce powstał również oddział tłoczenia soków owocowych, które wykorzystywane były jako surogat do wytwarzania likierów, a nadmiar produkcji sprzedawano. 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Firma przez cały czas swojego istnienia była w tak doskonałej kondycji finansowej, że nawet w czasie wojny wypłacała swoim akcjonariuszom dywidendy wysokości 12 %.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571604" y="285728"/>
            <a:ext cx="57502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PRZENIESIENIE FIRMY </a:t>
            </a:r>
            <a:br>
              <a:rPr lang="pl-PL" sz="3600" b="1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3600" b="1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UL. GROCHOWE ŁĄKI</a:t>
            </a:r>
            <a:endParaRPr lang="pl-PL" sz="3600" b="1" cap="none" spc="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Ulica Grochowe Łąki, przed I wojną światową ul. Południowa (</a:t>
            </a:r>
            <a:r>
              <a:rPr lang="pl-PL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Südstrasse</a:t>
            </a: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powstała w ostatnich latach XIX wieku, kiedy władze miasta zdecydowały o umiejscowieniu na tym terenie nowej Rzeźni Miejskiej. Były to wówczas bardzo zaniedbane tereny, zalewane często wodami niedaleko płynącej Warty, stąd, zanim rozpoczęto budowę rzeźni, nadsypano cały teren od 3 do 5 m ziemią i gruzem, likwidując na zawsze dawny efekt terenowy, który przetrwał </a:t>
            </a:r>
            <a:b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1920 roku pod nazwą Tama Garbarska.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57224" y="285728"/>
            <a:ext cx="7289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HISTORIA UL. GROCHOWE ŁĄKI</a:t>
            </a:r>
            <a:endParaRPr lang="pl-PL" sz="3600" b="1" cap="none" spc="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143380"/>
            <a:ext cx="3743325" cy="23526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1214414" y="61436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Zalew Warty 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812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00174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Łącznik prosty ze strzałką 15"/>
          <p:cNvCxnSpPr/>
          <p:nvPr/>
        </p:nvCxnSpPr>
        <p:spPr>
          <a:xfrm rot="16200000" flipH="1">
            <a:off x="2786050" y="2357430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786058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Łącznik prosty ze strzałką 19"/>
          <p:cNvCxnSpPr/>
          <p:nvPr/>
        </p:nvCxnSpPr>
        <p:spPr>
          <a:xfrm rot="5400000">
            <a:off x="465109" y="67784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714348" y="5286388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ul. Grochowe Łąki 6 </a:t>
            </a:r>
            <a:br>
              <a:rPr 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61-752 Poznań</a:t>
            </a:r>
            <a:endParaRPr lang="pl-PL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298" y="2214554"/>
            <a:ext cx="2071702" cy="28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Łącznik prosty ze strzałką 24"/>
          <p:cNvCxnSpPr/>
          <p:nvPr/>
        </p:nvCxnSpPr>
        <p:spPr>
          <a:xfrm rot="10800000">
            <a:off x="6572264" y="471488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    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Budowa okazałej kamienicy Kantorowiczów na </a:t>
            </a:r>
            <a:b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ul. Południowej, była dla właścicieli koniecznością. Dotychczasowa siedziba fabryki, mieszcząca się </a:t>
            </a:r>
            <a:b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 1844 roku w starym domu przy ul. Woronieckiej 6, rozbudowana co prawda w 1882 roku o kolejne budynki aż do narożnika ul. Masztalerskiej, 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w początkach XX wieku nie spełniała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już wymogów bezpieczeństwa.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214414" y="357166"/>
            <a:ext cx="65383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DLACZEGO PRZENIESIONO FIRMĘ</a:t>
            </a:r>
            <a:br>
              <a:rPr lang="pl-PL" sz="3600" b="1" cap="none" spc="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3600" b="1" cap="none" spc="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 ULICĘ POŁUDNIOWĄ ?</a:t>
            </a:r>
            <a:endParaRPr lang="pl-PL" sz="3600" b="1" cap="none" spc="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l-PL" sz="3400" dirty="0" smtClean="0"/>
              <a:t>      </a:t>
            </a:r>
            <a: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Franz Kantorowicz zwrócił się o projekt do najbardziej wówczas prężnego </a:t>
            </a:r>
            <a:r>
              <a:rPr lang="pl-PL" sz="34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architekta żydowskiego Martina </a:t>
            </a:r>
            <a:r>
              <a:rPr lang="pl-PL" sz="3400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Sonnabenda</a:t>
            </a:r>
            <a: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b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 urodzony 2 sierpnia 1883 r. poznaniak, syn Karola i Reginy </a:t>
            </a:r>
            <a:b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 </a:t>
            </a:r>
            <a:r>
              <a:rPr lang="pl-PL" sz="3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Jaretzkich</a:t>
            </a:r>
            <a: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po ukończeniu studiów w Berlinie, dzięki protekcji swego wuja Teodora </a:t>
            </a:r>
            <a:r>
              <a:rPr lang="pl-PL" sz="3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Jaretzkiego</a:t>
            </a:r>
            <a: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rozpoczął trwającą </a:t>
            </a:r>
            <a:b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1920 roku wielką karierę wśród społeczności żydowskiej Poznania. Wzniósł szereg domów mieszkalnych dla najznamienitszych ówczesnych rodzin żydowskich.</a:t>
            </a:r>
          </a:p>
          <a:p>
            <a:pPr algn="just">
              <a:buNone/>
            </a:pPr>
            <a: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Zamówienie skierowane do współwyznawcy było w pełni zrozumiałe. Utartą praktyką grupy żydowskiej było </a:t>
            </a:r>
            <a:b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zatrudnianie wyłącznie Żydów jako projektantów wznoszonych w początku XX wieku domów. Z innych współcześnie z </a:t>
            </a:r>
            <a:r>
              <a:rPr lang="pl-PL" sz="3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Sonnabendem</a:t>
            </a:r>
            <a: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pracujących architektów trzeba wspomnieć Teodora </a:t>
            </a:r>
            <a:r>
              <a:rPr lang="pl-PL" sz="3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Jaretzkiego</a:t>
            </a:r>
            <a: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Hansa Uhla, Alfreda </a:t>
            </a:r>
            <a:r>
              <a:rPr lang="pl-PL" sz="3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Grotte</a:t>
            </a:r>
            <a: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Martina Mastera czy Fritza </a:t>
            </a:r>
            <a:r>
              <a:rPr lang="pl-PL" sz="3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Pfanschmidta</a:t>
            </a:r>
            <a:r>
              <a:rPr lang="pl-PL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Ta grupa twórców nadała znacznej części miasta specyficzny charakter. </a:t>
            </a:r>
          </a:p>
          <a:p>
            <a:pPr algn="just">
              <a:buNone/>
            </a:pP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71472" y="428604"/>
            <a:ext cx="82638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KTO ZAPROJEKTOWAŁ KAMIENICĘ?</a:t>
            </a:r>
            <a:endParaRPr lang="pl-PL" sz="3600" b="1" cap="none" spc="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58204" cy="484030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l-PL" dirty="0" smtClean="0"/>
              <a:t>     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 i fabrykę Kantorowiczów rozwiązano w sposób niezwykle oryginalny. Od frontu znajdowała się trzypiętrowa, okazała kamienica, mieszcząca po trzy mieszkania na każdej kondygnacji oraz pomieszczenia wysoko wyniesionej nad poziom gruntu sutereny. Powodowane było to problemami z posadowieniem wszystkich niemal budynków na tej ulicy, usytuowanej przecież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nasypowym, a więc niestabilnym do dzisiaj podłożu.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Przejazd umieszczony na skraju działki prowadził na podwórze, gdzie znajdowała się fabryka. Równolegle do kamienicy frontowej wzniesiono tam, wykonany w konstrukcji żelbetowej, budynek, mieszczący na parterze biuro, a na piętrze ekspedycję gotowych wyrobów. Właściwa fabryka znajdowała się w następnym budynku, usytuowanym poprzecznie do działki , w którym znajdowały się hale produkcji i rozlewu alkoholi. Całość zamykał od tyłu budynek techniczny, stajnia i wozownia. Trzy budynki połączone były ze sobą skrzydłem wzdłuż zachodniej granicy działki, wszystkie wykonane zostały w najnowocześniejszej wówczas technice szkieletu żelbetowego i nakryte były wysokimi, mansardowymi dachami krytymi dachówką.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428728" y="357166"/>
            <a:ext cx="62151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STRUKTURA BUDOWLI</a:t>
            </a:r>
            <a:endParaRPr lang="pl-PL" sz="3600" b="1" cap="none" spc="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57689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Przez całą niemal działkę znajdowały się wielkie piwnice, mieszczące magazyny, dostępne z poziomu parteru </a:t>
            </a:r>
            <a:b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pięter dzięki licznym windom towarowym i osobowym. Wentylację tych piwnic umieszczono przemyślnie w pogrubionych filarach murowanego ogrodzenia wschodniej granicy działki. 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Fabryka Kantorowicza, dzięki zastosowanym środkom technicznym, była najnowocześniejszą tego typu budowlą w Poznaniu, a bezpieczeństwem przeciwpożarowym dorównywała wznoszonym wówczas domom towarowym.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500166" y="428604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C.D STRUKTURA BUDOWLI</a:t>
            </a:r>
            <a:endParaRPr lang="pl-PL" sz="3200" b="1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Dla mieszkańców Poznania widoczna była jedynie część przednia, a więc fasada kamiennicy.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pl-PL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Sonnabend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potraktował ją jako bardzo prostą ścianę, podzieloną rytami okien, delikatną sztukaterią pod nimi</a:t>
            </a:r>
            <a:b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 wertykalnymi quasi-lizenami o fakturze tynku udającego ciosy kamienne.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Była to najprawdopodobniej jedna z pierwszych poznańskich realizacji, w której projektant zrezygnował z bogatej dekoracji sztukatorskiej. 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2285984" y="571480"/>
            <a:ext cx="46987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FASADA KAMIENICY</a:t>
            </a:r>
            <a:endParaRPr lang="pl-PL" sz="3600" b="1" cap="none" spc="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/>
              <a:t>    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Cechą charakterystyczną kompleksu fabryki Kantorowiczów był brak głównego wejścia do domu- aby dostać się do wnętrza, trzeba było przejść przez bramę prowadzącą na podwórze.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Ponad bramą na trzech płycinach umieszczono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widoki pierwszej siedziby firmy przy ul. Wronieckiej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(po lewej stronie) i drugiej, rozbudowanej w 1882 roku (po prawej). Pośrodku, ponad lwem wspierającym się na ziemskim globie, dumnie prezentował się napis: „Hartwig Kantorowicz”. W ten sposób Kantorowicz ukazywał potęgę swej firmy. Wszystkie trzy przedstawienia przetrwały do dzisiaj niemal nienaruszone.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14678" y="285728"/>
            <a:ext cx="25003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BRAMA</a:t>
            </a:r>
            <a:r>
              <a:rPr lang="pl-PL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pl-PL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42918"/>
            <a:ext cx="5643602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Łącznik prosty ze strzałką 9"/>
          <p:cNvCxnSpPr/>
          <p:nvPr/>
        </p:nvCxnSpPr>
        <p:spPr>
          <a:xfrm flipV="1">
            <a:off x="1214414" y="1857364"/>
            <a:ext cx="1928826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92933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r>
              <a:rPr lang="pl-PL" sz="5600" dirty="0" smtClean="0">
                <a:hlinkClick r:id="rId2" action="ppaction://hlinksldjump"/>
              </a:rPr>
              <a:t>RODZINA KANTOROWICZÓW</a:t>
            </a:r>
            <a:endParaRPr lang="pl-PL" sz="5600" dirty="0" smtClean="0"/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SPIS LUDNOŚCI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WZMOCNIENIE POZYCJI HARDWIGA KANTOROWICZA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HISTORIA RODZINY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KANTOROWICZE W POZNANIU </a:t>
            </a:r>
          </a:p>
          <a:p>
            <a:pPr marL="514350" indent="-514350">
              <a:buNone/>
            </a:pPr>
            <a:r>
              <a:rPr lang="pl-PL" sz="5600" dirty="0" smtClean="0"/>
              <a:t>2. 	</a:t>
            </a:r>
            <a:r>
              <a:rPr lang="pl-PL" sz="5600" dirty="0" smtClean="0">
                <a:hlinkClick r:id="rId3" action="ppaction://hlinksldjump"/>
              </a:rPr>
              <a:t>HISTORIA FIRMY</a:t>
            </a:r>
            <a:endParaRPr lang="pl-PL" sz="5600" dirty="0" smtClean="0"/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HISTORIA FIRMY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ZASIĘG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KIEROWNICY I PRACODAWCY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PRZENIESIENIE FIRMY NA UL. GROCHOWE ŁĄKI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HISTORIA UL. GOROCHOWE ŁĄKI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DLACZEGO PZRENIESIONO FIRMĘ ?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KTO ZAPROJEKTOWAŁ KAMIENICĘ? 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STRUKTURA BUDOWLI 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FASADA KAMIENICY 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BRAMA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ZMIANY NAZWY FIRMY</a:t>
            </a:r>
          </a:p>
          <a:p>
            <a:pPr marL="514350" indent="-514350">
              <a:buNone/>
            </a:pPr>
            <a:r>
              <a:rPr lang="pl-PL" sz="5600" u="sng" dirty="0" smtClean="0">
                <a:hlinkClick r:id="rId4" action="ppaction://hlinksldjump"/>
              </a:rPr>
              <a:t>3.	</a:t>
            </a:r>
            <a:r>
              <a:rPr lang="pl-PL" sz="5600" dirty="0" smtClean="0">
                <a:hlinkClick r:id="rId4" action="ppaction://hlinksldjump"/>
              </a:rPr>
              <a:t>DZIAŁALNOŚĆ FIRMY</a:t>
            </a:r>
            <a:endParaRPr lang="pl-PL" sz="5600" dirty="0" smtClean="0"/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LOGO FIRMY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ETYKIETY</a:t>
            </a:r>
          </a:p>
          <a:p>
            <a:pPr marL="514350" indent="-514350">
              <a:buNone/>
            </a:pPr>
            <a:r>
              <a:rPr lang="pl-PL" sz="5600" dirty="0" smtClean="0">
                <a:hlinkClick r:id="rId5" action="ppaction://hlinksldjump"/>
              </a:rPr>
              <a:t>4	ROZWIĄZANIE FIRMY </a:t>
            </a:r>
            <a:endParaRPr lang="pl-PL" sz="5600" dirty="0" smtClean="0"/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5600" dirty="0" smtClean="0"/>
              <a:t>ROZWIĄZANIE FIRMY</a:t>
            </a:r>
          </a:p>
          <a:p>
            <a:pPr marL="514350" indent="-514350">
              <a:buNone/>
            </a:pPr>
            <a:r>
              <a:rPr lang="pl-PL" sz="5600" dirty="0" smtClean="0"/>
              <a:t>5. 	</a:t>
            </a:r>
            <a:r>
              <a:rPr lang="pl-PL" sz="5600" dirty="0" smtClean="0">
                <a:hlinkClick r:id="rId6" action="ppaction://hlinksldjump"/>
              </a:rPr>
              <a:t>CIEKAWOSTKI </a:t>
            </a:r>
            <a:endParaRPr lang="pl-PL" sz="5600" dirty="0" smtClean="0"/>
          </a:p>
          <a:p>
            <a:pPr marL="914400" lvl="1" indent="-514350">
              <a:buNone/>
            </a:pPr>
            <a:endParaRPr lang="pl-PL" sz="5600" dirty="0" smtClean="0"/>
          </a:p>
          <a:p>
            <a:pPr marL="914400" lvl="1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  <a:p>
            <a:pPr marL="914400" lvl="1" indent="-51435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marL="914400" lvl="1" indent="-514350">
              <a:buNone/>
            </a:pPr>
            <a:endParaRPr lang="pl-PL" dirty="0" smtClean="0"/>
          </a:p>
          <a:p>
            <a:pPr marL="514350" indent="-514350">
              <a:buFont typeface="Wingdings" pitchFamily="2" charset="2"/>
              <a:buChar char="§"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714612" y="0"/>
            <a:ext cx="33826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SPIS TREŚCI</a:t>
            </a:r>
            <a:endParaRPr lang="pl-PL" sz="4000" b="1" cap="none" spc="0" dirty="0">
              <a:ln w="180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l-PL" dirty="0" smtClean="0"/>
              <a:t>     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Rok 1920 przyniósł koniec ery Kantorowiczów. Konieczność opowiedzenia się za lub przeciw polskości spowodowała, że ogromna rzesza ludności żydowskiej Poznania, przede wszystkim ta najbogatsza, poczuła się kulturowo i językowo związana z Niemcami i wyjechała z miasta, sprzedając swe majętności, często za niskie ceny. 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pl-PL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dniu 5 listopada 1920 r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o godz. 20 w kancelarii Ludwika Zachariasza Cichowicza stawili się dr Franz Kantorowicz oraz dwaj dyrektorzy Polskiego Banku Przemysłowców – dr Kazimierz Bajoński i dr Stanisław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Pernaczyński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algn="just">
              <a:buNone/>
            </a:pPr>
            <a:r>
              <a:rPr lang="pl-PL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Franz Kantorowicz sprzedał bankowi wszystkie swe aktywa w Poznaniu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na które składała się m.in. fabryka na Grochowych Łąkach, stara fabryka na ul. Wronieckiej róg Masztalerskiej oraz inne posesje, za sumę 20 mln ówczesnych marek niemieckich, w tym 5 mln za grunty i budynki. Znamienne było stwierdzenie zawarte w akcie notarialnym, znanym zresztą z odpisu z 1941 roku: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„[Kantorowicz]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erklärt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dass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seine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Mutterssprache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die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deutschsprache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ist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dass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er In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dieser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sprache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der Akt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zu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erkläre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wünsche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Welcher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der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Notar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ebenfals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mächtig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ist</a:t>
            </a:r>
            <a:r>
              <a:rPr lang="pl-PL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”. </a:t>
            </a:r>
            <a:endParaRPr lang="pl-PL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500166" y="357166"/>
            <a:ext cx="5864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ZMIANY NAZWY FIRMY</a:t>
            </a:r>
            <a:endParaRPr lang="pl-PL" sz="4000" b="1" cap="none" spc="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562612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/>
              <a:t>     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Kantorowicz wyjechał do Berlina, gdzie związał się z wytwórnią trunków C.A. </a:t>
            </a:r>
            <a:r>
              <a:rPr lang="pl-PL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Kahlbaun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A.G. 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Od 9 grudnia 1920 roku firma działała pod nazwą</a:t>
            </a:r>
            <a:b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24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„Hartwig Kantorowicz Następca - Spółka Akcyjna".</a:t>
            </a:r>
          </a:p>
          <a:p>
            <a:pPr algn="just">
              <a:buNone/>
            </a:pPr>
            <a:r>
              <a:rPr lang="pl-PL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endParaRPr lang="pl-PL" dirty="0"/>
          </a:p>
        </p:txBody>
      </p:sp>
      <p:pic>
        <p:nvPicPr>
          <p:cNvPr id="4" name="Obraz 3" descr="KANT 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3042" y="2500306"/>
            <a:ext cx="5760720" cy="3824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Sprawne zarządzanie i dobra marka pozwoliły na jej dalszy rozwój. Wspaniale zaprezentowała się na „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Pewuce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", otrzymując medal za swoje produkty. Firmą zarządzała pięcioosobowa Rada Nadzorcza, wybierana przez Walne Zgromadzenie Akcjonariuszy, na trzy lata. Rozszerzono produkcje, prowadzono wykup i przejęcia firm z branży spirytusowej, wykonano gruntowny remont wszystkich budynków.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Po wkroczeniu wojsk niemieckich do Poznania firmę poddano niemieckiemu zarządowi. Pracowało w niej około 80 osób, z czego 2/3 to Polacy. Nadal produkowano likiery, wódkę, soki owocowe, marmoladę. 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W 1945 roku do firmy powrócił jej przedwojenny dyrektor Antoni Skowroński. Firma zatrudniała około 40 pracowników i działała pod nazwą </a:t>
            </a:r>
            <a:r>
              <a:rPr lang="pl-PL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„Gorzelnia Owocowa i fabryka Wódek Hartwig Kantorowicz – Następca S.A.”.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928670"/>
            <a:ext cx="73789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DZIAŁALNOŚĆ FIRMY </a:t>
            </a:r>
            <a:br>
              <a:rPr lang="pl-PL" sz="4800" b="1" cap="none" spc="0" dirty="0" smtClean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4800" b="1" cap="none" spc="0" dirty="0" smtClean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KANTOROWICZÓW</a:t>
            </a:r>
            <a:endParaRPr lang="pl-PL" sz="4800" b="1" cap="none" spc="0" dirty="0">
              <a:ln w="1800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714620"/>
            <a:ext cx="25181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17716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643174" y="285728"/>
            <a:ext cx="385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 FIRMY</a:t>
            </a:r>
            <a:endParaRPr lang="pl-PL" sz="5400" b="1" cap="none" spc="0" dirty="0">
              <a:ln w="1800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40230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428596" y="1571612"/>
            <a:ext cx="3786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 przełomu XIX i XX w. symbol lwa wspartego o glob ziemski jest historycznym symbolem firmy Hartwig Kantorowicz, a od 1920 r. wyłącznym symbolem, logo i zastrzeżonym znakiem towarowym firmy Hartwig Kantorowicz Następca S.A.</a:t>
            </a:r>
            <a:endParaRPr lang="pl-P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</a:t>
            </a:r>
            <a:r>
              <a:rPr lang="pl-P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Na płycinie umieszczonej nad bramą kamienicy przy ulicy Grochowe Łąki 6 umieszczony został symbol firmy, który przetrwał do dzisiaj.</a:t>
            </a:r>
            <a:endParaRPr lang="pl-P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1547" y="1071546"/>
            <a:ext cx="4555253" cy="501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Sto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500174"/>
            <a:ext cx="1465842" cy="1714512"/>
          </a:xfrm>
          <a:prstGeom prst="rect">
            <a:avLst/>
          </a:prstGeom>
          <a:noFill/>
        </p:spPr>
      </p:pic>
      <p:sp>
        <p:nvSpPr>
          <p:cNvPr id="1026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42863" y="271463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286644" y="3214686"/>
            <a:ext cx="10054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Stołowa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 descr="Set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1214446" cy="1515166"/>
          </a:xfrm>
          <a:prstGeom prst="rect">
            <a:avLst/>
          </a:prstGeom>
          <a:noFill/>
        </p:spPr>
      </p:pic>
      <p:sp>
        <p:nvSpPr>
          <p:cNvPr id="1029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1208088" y="271463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34" y="3357562"/>
            <a:ext cx="942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Setna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1" name="Picture 7" descr="Wod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500174"/>
            <a:ext cx="1534160" cy="1428760"/>
          </a:xfrm>
          <a:prstGeom prst="rect">
            <a:avLst/>
          </a:prstGeom>
          <a:noFill/>
        </p:spPr>
      </p:pic>
      <p:sp>
        <p:nvSpPr>
          <p:cNvPr id="1032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2371725" y="271463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285984" y="3000372"/>
            <a:ext cx="9028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Wódka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4" name="Picture 10" descr="Sliwow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785926"/>
            <a:ext cx="1785950" cy="1745050"/>
          </a:xfrm>
          <a:prstGeom prst="rect">
            <a:avLst/>
          </a:prstGeom>
          <a:noFill/>
        </p:spPr>
      </p:pic>
      <p:sp>
        <p:nvSpPr>
          <p:cNvPr id="1035" name="Rectangle 11">
            <a:hlinkClick r:id="rId3"/>
          </p:cNvPr>
          <p:cNvSpPr>
            <a:spLocks noChangeArrowheads="1"/>
          </p:cNvSpPr>
          <p:nvPr/>
        </p:nvSpPr>
        <p:spPr bwMode="auto">
          <a:xfrm>
            <a:off x="42863" y="1550988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357686" y="3571876"/>
            <a:ext cx="11977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latin typeface="Arial" charset="0"/>
              </a:rPr>
              <a:t>Ś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liwowica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7" name="Picture 13" descr="Sok wisniow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000504"/>
            <a:ext cx="1363321" cy="1785950"/>
          </a:xfrm>
          <a:prstGeom prst="rect">
            <a:avLst/>
          </a:prstGeom>
          <a:noFill/>
        </p:spPr>
      </p:pic>
      <p:sp>
        <p:nvSpPr>
          <p:cNvPr id="1038" name="Rectangle 14">
            <a:hlinkClick r:id="rId3"/>
          </p:cNvPr>
          <p:cNvSpPr>
            <a:spLocks noChangeArrowheads="1"/>
          </p:cNvSpPr>
          <p:nvPr/>
        </p:nvSpPr>
        <p:spPr bwMode="auto">
          <a:xfrm>
            <a:off x="1208088" y="1550988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429388" y="5929330"/>
            <a:ext cx="15696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Sok wiśniowy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1" name="Rectangle 17">
            <a:hlinkClick r:id="rId3"/>
          </p:cNvPr>
          <p:cNvSpPr>
            <a:spLocks noChangeArrowheads="1"/>
          </p:cNvSpPr>
          <p:nvPr/>
        </p:nvSpPr>
        <p:spPr bwMode="auto">
          <a:xfrm>
            <a:off x="2371725" y="1550988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858016" y="6572272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43" name="Picture 19" descr="Creme de Noyau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000504"/>
            <a:ext cx="2147824" cy="2000264"/>
          </a:xfrm>
          <a:prstGeom prst="rect">
            <a:avLst/>
          </a:prstGeom>
          <a:noFill/>
        </p:spPr>
      </p:pic>
      <p:sp>
        <p:nvSpPr>
          <p:cNvPr id="1044" name="Rectangle 20">
            <a:hlinkClick r:id="rId3"/>
          </p:cNvPr>
          <p:cNvSpPr>
            <a:spLocks noChangeArrowheads="1"/>
          </p:cNvSpPr>
          <p:nvPr/>
        </p:nvSpPr>
        <p:spPr bwMode="auto">
          <a:xfrm>
            <a:off x="42863" y="2828925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500430" y="6572272"/>
            <a:ext cx="942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Creme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Noyaux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46" name="Picture 22" descr="Podbipiet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5" y="3500438"/>
            <a:ext cx="1503075" cy="2372324"/>
          </a:xfrm>
          <a:prstGeom prst="rect">
            <a:avLst/>
          </a:prstGeom>
          <a:noFill/>
        </p:spPr>
      </p:pic>
      <p:sp>
        <p:nvSpPr>
          <p:cNvPr id="1047" name="Rectangle 23">
            <a:hlinkClick r:id="rId3"/>
          </p:cNvPr>
          <p:cNvSpPr>
            <a:spLocks noChangeArrowheads="1"/>
          </p:cNvSpPr>
          <p:nvPr/>
        </p:nvSpPr>
        <p:spPr bwMode="auto">
          <a:xfrm>
            <a:off x="1208088" y="2828925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2214546" y="6572272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0" name="Rectangle 26">
            <a:hlinkClick r:id="rId3"/>
          </p:cNvPr>
          <p:cNvSpPr>
            <a:spLocks noChangeArrowheads="1"/>
          </p:cNvSpPr>
          <p:nvPr/>
        </p:nvSpPr>
        <p:spPr bwMode="auto">
          <a:xfrm>
            <a:off x="2371725" y="2828925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1285852" y="6072206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dirty="0" err="1" smtClean="0">
                <a:latin typeface="Arial" charset="0"/>
              </a:rPr>
              <a:t>Podbipieta</a:t>
            </a:r>
            <a:endParaRPr lang="pl-PL" dirty="0" smtClean="0">
              <a:latin typeface="Arial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85720" y="214290"/>
            <a:ext cx="86998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PRODUKTY FIRMY KANTOROWICZÓW</a:t>
            </a:r>
          </a:p>
          <a:p>
            <a:pPr algn="ctr"/>
            <a:r>
              <a:rPr lang="pl-PL" sz="3600" b="1" cap="none" spc="0" dirty="0" smtClean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-ETYKIETY-</a:t>
            </a:r>
            <a:endParaRPr lang="pl-PL" sz="3600" b="1" cap="none" spc="0" dirty="0">
              <a:ln w="1800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Krem jajk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1357322" cy="1760487"/>
          </a:xfrm>
          <a:prstGeom prst="rect">
            <a:avLst/>
          </a:prstGeom>
          <a:noFill/>
        </p:spPr>
      </p:pic>
      <p:sp>
        <p:nvSpPr>
          <p:cNvPr id="44034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42863" y="4108450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44" y="3571876"/>
            <a:ext cx="942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Krem jajkowy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4036" name="Picture 4" descr="Pobipieta Kornowit - podrob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642918"/>
            <a:ext cx="1071570" cy="1949663"/>
          </a:xfrm>
          <a:prstGeom prst="rect">
            <a:avLst/>
          </a:prstGeom>
          <a:noFill/>
        </p:spPr>
      </p:pic>
      <p:sp>
        <p:nvSpPr>
          <p:cNvPr id="44037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1208088" y="4108450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643042" y="3571876"/>
            <a:ext cx="942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Pobipieta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Kornowit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podrobka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4039" name="Picture 7" descr="Koniak Saum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3714752"/>
            <a:ext cx="1247711" cy="1857388"/>
          </a:xfrm>
          <a:prstGeom prst="rect">
            <a:avLst/>
          </a:prstGeom>
          <a:noFill/>
        </p:spPr>
      </p:pic>
      <p:sp>
        <p:nvSpPr>
          <p:cNvPr id="44040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2371725" y="4108450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6357958"/>
            <a:ext cx="942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Koniak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Saumon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043" name="Rectangle 11">
            <a:hlinkClick r:id="rId3"/>
          </p:cNvPr>
          <p:cNvSpPr>
            <a:spLocks noChangeArrowheads="1"/>
          </p:cNvSpPr>
          <p:nvPr/>
        </p:nvSpPr>
        <p:spPr bwMode="auto">
          <a:xfrm>
            <a:off x="42863" y="5386388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4045" name="Picture 13" descr="Saumon Jubil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571480"/>
            <a:ext cx="1707968" cy="1928826"/>
          </a:xfrm>
          <a:prstGeom prst="rect">
            <a:avLst/>
          </a:prstGeom>
          <a:noFill/>
        </p:spPr>
      </p:pic>
      <p:sp>
        <p:nvSpPr>
          <p:cNvPr id="44046" name="Rectangle 14">
            <a:hlinkClick r:id="rId3"/>
          </p:cNvPr>
          <p:cNvSpPr>
            <a:spLocks noChangeArrowheads="1"/>
          </p:cNvSpPr>
          <p:nvPr/>
        </p:nvSpPr>
        <p:spPr bwMode="auto">
          <a:xfrm>
            <a:off x="1208088" y="5386388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5857884" y="3071810"/>
            <a:ext cx="942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Saumon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Jubilat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4048" name="Picture 16" descr="Miod staropolsk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3929066"/>
            <a:ext cx="1247775" cy="981075"/>
          </a:xfrm>
          <a:prstGeom prst="rect">
            <a:avLst/>
          </a:prstGeom>
          <a:noFill/>
        </p:spPr>
      </p:pic>
      <p:sp>
        <p:nvSpPr>
          <p:cNvPr id="44049" name="Rectangle 17">
            <a:hlinkClick r:id="rId3"/>
          </p:cNvPr>
          <p:cNvSpPr>
            <a:spLocks noChangeArrowheads="1"/>
          </p:cNvSpPr>
          <p:nvPr/>
        </p:nvSpPr>
        <p:spPr bwMode="auto">
          <a:xfrm>
            <a:off x="2371725" y="5386388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2643174" y="5643578"/>
            <a:ext cx="18517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Miód staropolski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052" name="Rectangle 20">
            <a:hlinkClick r:id="rId3"/>
          </p:cNvPr>
          <p:cNvSpPr>
            <a:spLocks noChangeArrowheads="1"/>
          </p:cNvSpPr>
          <p:nvPr/>
        </p:nvSpPr>
        <p:spPr bwMode="auto">
          <a:xfrm>
            <a:off x="42863" y="6665913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3428992" y="6396335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4054" name="Picture 22" descr="Mnich - wino owocow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5214950"/>
            <a:ext cx="1651478" cy="1071570"/>
          </a:xfrm>
          <a:prstGeom prst="rect">
            <a:avLst/>
          </a:prstGeom>
          <a:noFill/>
        </p:spPr>
      </p:pic>
      <p:sp>
        <p:nvSpPr>
          <p:cNvPr id="44055" name="Rectangle 23">
            <a:hlinkClick r:id="rId3"/>
          </p:cNvPr>
          <p:cNvSpPr>
            <a:spLocks noChangeArrowheads="1"/>
          </p:cNvSpPr>
          <p:nvPr/>
        </p:nvSpPr>
        <p:spPr bwMode="auto">
          <a:xfrm>
            <a:off x="1208088" y="6665913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5286380" y="6858000"/>
            <a:ext cx="942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Mnich - wino owocowe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4057" name="Picture 25" descr="Mysliwsk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3571876"/>
            <a:ext cx="1319694" cy="1571636"/>
          </a:xfrm>
          <a:prstGeom prst="rect">
            <a:avLst/>
          </a:prstGeom>
          <a:noFill/>
        </p:spPr>
      </p:pic>
      <p:sp>
        <p:nvSpPr>
          <p:cNvPr id="44058" name="Rectangle 26">
            <a:hlinkClick r:id="rId3"/>
          </p:cNvPr>
          <p:cNvSpPr>
            <a:spLocks noChangeArrowheads="1"/>
          </p:cNvSpPr>
          <p:nvPr/>
        </p:nvSpPr>
        <p:spPr bwMode="auto">
          <a:xfrm>
            <a:off x="2371725" y="6665913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7500958" y="5715016"/>
            <a:ext cx="12362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Myśliwska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4060" name="Picture 28" descr="Oranzad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3429000"/>
            <a:ext cx="1095375" cy="1247775"/>
          </a:xfrm>
          <a:prstGeom prst="rect">
            <a:avLst/>
          </a:prstGeom>
          <a:noFill/>
        </p:spPr>
      </p:pic>
      <p:sp>
        <p:nvSpPr>
          <p:cNvPr id="44061" name="Rectangle 29">
            <a:hlinkClick r:id="rId3"/>
          </p:cNvPr>
          <p:cNvSpPr>
            <a:spLocks noChangeArrowheads="1"/>
          </p:cNvSpPr>
          <p:nvPr/>
        </p:nvSpPr>
        <p:spPr bwMode="auto">
          <a:xfrm>
            <a:off x="42863" y="7943850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4064" name="Rectangle 32">
            <a:hlinkClick r:id="rId3"/>
          </p:cNvPr>
          <p:cNvSpPr>
            <a:spLocks noChangeArrowheads="1"/>
          </p:cNvSpPr>
          <p:nvPr/>
        </p:nvSpPr>
        <p:spPr bwMode="auto">
          <a:xfrm>
            <a:off x="1208088" y="7943850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8" name="Prostokąt 37"/>
          <p:cNvSpPr/>
          <p:nvPr/>
        </p:nvSpPr>
        <p:spPr>
          <a:xfrm>
            <a:off x="5429256" y="4714884"/>
            <a:ext cx="1075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Oranżada</a:t>
            </a:r>
            <a:endParaRPr lang="pl-PL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Kminkowka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357166"/>
            <a:ext cx="1946277" cy="307183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357158" y="35004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Arial" charset="0"/>
              </a:rPr>
              <a:t>Kminkówka</a:t>
            </a:r>
          </a:p>
        </p:txBody>
      </p:sp>
      <p:pic>
        <p:nvPicPr>
          <p:cNvPr id="4" name="Picture 16" descr="Sok malino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00042"/>
            <a:ext cx="2792419" cy="264320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286116" y="342900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Arial" charset="0"/>
              </a:rPr>
              <a:t>Sok malinowy</a:t>
            </a:r>
          </a:p>
        </p:txBody>
      </p:sp>
      <p:pic>
        <p:nvPicPr>
          <p:cNvPr id="6" name="Picture 10" descr="Delic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142984"/>
            <a:ext cx="1855206" cy="1928826"/>
          </a:xfrm>
          <a:prstGeom prst="rect">
            <a:avLst/>
          </a:prstGeom>
          <a:noFill/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643702" y="3643314"/>
            <a:ext cx="942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Delicja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31" descr="kujawi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857628"/>
            <a:ext cx="1357322" cy="2653868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3214678" y="6143644"/>
            <a:ext cx="1004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kujawiak</a:t>
            </a:r>
            <a:endParaRPr lang="pl-PL" dirty="0"/>
          </a:p>
        </p:txBody>
      </p:sp>
      <p:pic>
        <p:nvPicPr>
          <p:cNvPr id="10" name="Picture 19" descr="Imbierow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000504"/>
            <a:ext cx="2143140" cy="1930462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5929322" y="6072206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dirty="0" err="1" smtClean="0">
                <a:latin typeface="Arial" charset="0"/>
              </a:rPr>
              <a:t>Imbierówka</a:t>
            </a:r>
            <a:endParaRPr lang="pl-PL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500958" cy="504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6" y="428604"/>
            <a:ext cx="71481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RODZINA </a:t>
            </a:r>
            <a:br>
              <a:rPr lang="pl-PL" sz="5400" b="1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5400" b="1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KANTOROWICZÓW</a:t>
            </a:r>
            <a:endParaRPr lang="pl-PL" sz="5400" b="1" cap="none" spc="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14554"/>
            <a:ext cx="533403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Przez cały okres międzywojenny firma Hartwig Kantorowicz kontynuowała swoją działalność pod polskim zarządem. 5 października 1939 roku firma przeszła w niemieckie ręce i dalej produkowała alkohole, różnego rodzaju soki i marmoladę. 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W 1951 roku zakład upaństwowiono. 145-letnia historia firmy została zakończona 30 czerwca 1968 roku, gdy działająca przez ostatnie 10 lat jako własność miasta pod nazwą „Poznańska Wytwórnia Win" została ostatecznie  zlikwidowana.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Budynek przekazano innej firmie, a park maszynowy sprzedano. </a:t>
            </a:r>
          </a:p>
          <a:p>
            <a:pPr algn="just">
              <a:buNone/>
            </a:pP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4348" y="428604"/>
            <a:ext cx="791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4.ROZWIĄZANIE FIRMY</a:t>
            </a:r>
            <a:endParaRPr lang="pl-PL" sz="5400" b="1" cap="none" spc="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2400" dirty="0" smtClean="0"/>
              <a:t>     </a:t>
            </a: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to był ostateczny koniec istniejącej od 1823 roku fabryki. Pozostał po niej wspaniały, acz zaniedbany gmach przy Grochowych Łąkach 6. Budynki przy Wronieckiej zostały zniszczone w 1945 roku i odbudowano je już w innej formie i na inne cele. Tradycji Kantorowiczów nie kontynuowano, a nazwisko uległo zapomnieniu, tak jak i fakt, że mieszkała kiedyś w Poznaniu obok ludności Polskiej i Niemieckiej wcale liczna, a przerastająca pozostałe nacje bogactwem grupa żydowska, wspierająca się wzajemnie, zatrudniająca własnych architektów przy wznoszeniu swych domów, willi, domów towarowych i fabryk. </a:t>
            </a:r>
          </a:p>
          <a:p>
            <a:pPr algn="just">
              <a:buNone/>
            </a:pPr>
            <a:r>
              <a:rPr lang="pl-P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Warto o niej pamiętać, przypominając dzieje minionej już epoki.</a:t>
            </a:r>
          </a:p>
          <a:p>
            <a:pPr>
              <a:buNone/>
            </a:pPr>
            <a:endParaRPr lang="pl-PL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857356" y="285728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5.CIEKAWOSTKI</a:t>
            </a:r>
            <a:endParaRPr lang="pl-PL" sz="5400" b="1" cap="none" spc="0" dirty="0">
              <a:ln w="1800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Obraz 4" descr="KANTO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7286676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UMOWA KUPNA PRZEDSIĘBIORSTWA    HARDWIG KANTOROWICZ</a:t>
            </a:r>
          </a:p>
          <a:p>
            <a:pPr>
              <a:buNone/>
            </a:pPr>
            <a:r>
              <a:rPr lang="pl-PL" dirty="0" smtClean="0">
                <a:hlinkClick r:id="rId2"/>
              </a:rPr>
              <a:t> http://issuu.com/maclawyer/docs/kupno_przedsi_biorstwa_w_1920?mode=window&amp;backgroundColor#222222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00298" y="2071678"/>
            <a:ext cx="407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KONIEC ; ) </a:t>
            </a:r>
            <a:endParaRPr lang="pl-PL" sz="5400" b="1" cap="none" spc="0" dirty="0">
              <a:ln w="1800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Rodzina Kantorowiczów jest znana w Poznaniu zwłaszcza wśród starszego pokolenia. </a:t>
            </a:r>
            <a:r>
              <a:rPr lang="pl-PL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Sławę rodzinie przyniosła wytwórnia  </a:t>
            </a:r>
            <a:r>
              <a:rPr lang="pl-PL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likierów i wódek oraz soków owocowych. </a:t>
            </a:r>
            <a:r>
              <a:rPr lang="pl-PL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 rodziny tej wywodzi się również </a:t>
            </a:r>
            <a:r>
              <a:rPr lang="pl-PL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światowej </a:t>
            </a:r>
            <a:r>
              <a:rPr lang="pl-PL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sławy </a:t>
            </a:r>
            <a:r>
              <a:rPr lang="pl-PL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mediewista </a:t>
            </a:r>
            <a:r>
              <a:rPr lang="pl-PL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Ernst Hartwig Kantorowicz który specjalizował sie w historii politycznej średniowiecza. </a:t>
            </a:r>
            <a:endParaRPr lang="pl-PL" sz="3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XIX i na początku XX wieku w Poznaniu mieszkało kilkuset Kantorowiczów wszyscy narodowości żydowskiej.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Tworzyli oni 55 rodzin, oprócz tego 40 rodzin niepełnych - wdowy z dziećmi i osoby samotne.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Urzędnicy pruscy  prowadzili spis ludności jednak nie wypełniali często ważnych rubryk, zwłaszcza dotyczących rodziców.</a:t>
            </a:r>
          </a:p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Te ,,luki: w informacjach spowodowały trudności w rekonstrukcji rodu z którego wywodził sie mediewista Ernst Hartwig Kantorowicz. Ponieważ nie można ustalić wszystkich przodków rodu Kantorowiczów należy przyjąć że jego dziadkiem był Hartwig Kantorowicz żyjący w latach 1806 do 1871, a w 1823 roku założył w Poznaniu Fabrykę Wódek i Likierów. 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00100" y="428604"/>
            <a:ext cx="553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SPIS LUDNOŚCI</a:t>
            </a:r>
            <a:endParaRPr lang="pl-PL" sz="5400" b="1" cap="none" spc="0" dirty="0">
              <a:ln w="1800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42852"/>
            <a:ext cx="2071702" cy="176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2357430"/>
            <a:ext cx="8229600" cy="424021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Mimo młodego wieku Hartwig Kantorowicz dzięki swojej działalności którą utworzył w 1823 roku, na podstawie przepisów dla Żydów wydanych 1 czerwca 1833 roku przez prezesa H. </a:t>
            </a:r>
            <a:r>
              <a:rPr lang="pl-P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Flottwella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otrzymał 8 września 1834 roku przywilej naturalizacji co oznacza, że miał całkowita swobodę układania sobie życia. Mógł podejmować publiczne zobowiązania, zawierać umowy, wyrażać swoje zdanie, i wystawiać rachunki posługując się językiem niemieckim. Warunkiem naturalizacji było przyjęcie określonego nazwiska i fakt zamieszkanie w Wielkopolsce od 1815 roku. </a:t>
            </a:r>
            <a:b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Oznaczało to ze Żydzi naturalizowani dostawali się pod wpływy kultury niemieckiej oraz przejmowali poglądy liberalne, które reprezentowała rodzina Hartwiga. </a:t>
            </a:r>
            <a:endParaRPr lang="pl-P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28728" y="214290"/>
            <a:ext cx="6622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WZMOCNIENIE POZYCJI</a:t>
            </a:r>
            <a:br>
              <a:rPr lang="pl-PL" sz="3600" b="1" cap="none" spc="0" dirty="0" smtClean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3600" b="1" cap="none" spc="0" dirty="0" smtClean="0">
                <a:ln w="180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HARDWIGA KANTOROWICZA</a:t>
            </a:r>
            <a:endParaRPr lang="pl-PL" sz="3600" b="1" cap="none" spc="0" dirty="0">
              <a:ln w="1800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57158" y="1714488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NATURALIZACJA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1 kwietnia 1845 roku magister miasta Poznania przyznał Hartwigowi prawa miejskie po złożeniu przez niego przysięgi . </a:t>
            </a:r>
          </a:p>
          <a:p>
            <a:pPr>
              <a:buNone/>
            </a:pPr>
            <a:r>
              <a:rPr lang="pl-PL" dirty="0" smtClean="0"/>
              <a:t>    W tym okresie jego przedsiębiorstwo znajdowało sie już w pełnym rozkwicie.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71472" y="78579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4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PRAWA MIEJSKIE</a:t>
            </a:r>
            <a:endParaRPr lang="pl-PL" sz="24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1367</Words>
  <Application>Microsoft Office PowerPoint</Application>
  <PresentationFormat>Pokaz na ekranie (4:3)</PresentationFormat>
  <Paragraphs>203</Paragraphs>
  <Slides>54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55" baseType="lpstr">
      <vt:lpstr>Motyw pakietu Office</vt:lpstr>
      <vt:lpstr>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x</dc:creator>
  <cp:lastModifiedBy>Piotr</cp:lastModifiedBy>
  <cp:revision>67</cp:revision>
  <dcterms:created xsi:type="dcterms:W3CDTF">2011-12-18T07:36:40Z</dcterms:created>
  <dcterms:modified xsi:type="dcterms:W3CDTF">2012-01-03T17:05:50Z</dcterms:modified>
</cp:coreProperties>
</file>